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6208"/>
  </p:normalViewPr>
  <p:slideViewPr>
    <p:cSldViewPr snapToGrid="0" snapToObjects="1">
      <p:cViewPr>
        <p:scale>
          <a:sx n="100" d="100"/>
          <a:sy n="100" d="100"/>
        </p:scale>
        <p:origin x="300" y="-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AEF7-2D2E-B44C-8F50-098A8340BF4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AA6E-F3DA-EA49-B159-21A4B5014C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9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AEF7-2D2E-B44C-8F50-098A8340BF4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AA6E-F3DA-EA49-B159-21A4B5014C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1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AEF7-2D2E-B44C-8F50-098A8340BF4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AA6E-F3DA-EA49-B159-21A4B5014C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8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AEF7-2D2E-B44C-8F50-098A8340BF4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AA6E-F3DA-EA49-B159-21A4B5014C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4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AEF7-2D2E-B44C-8F50-098A8340BF4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AA6E-F3DA-EA49-B159-21A4B5014C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5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AEF7-2D2E-B44C-8F50-098A8340BF4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AA6E-F3DA-EA49-B159-21A4B5014C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0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AEF7-2D2E-B44C-8F50-098A8340BF4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AA6E-F3DA-EA49-B159-21A4B5014C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AEF7-2D2E-B44C-8F50-098A8340BF4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AA6E-F3DA-EA49-B159-21A4B5014C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5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AEF7-2D2E-B44C-8F50-098A8340BF4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AA6E-F3DA-EA49-B159-21A4B5014C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2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AEF7-2D2E-B44C-8F50-098A8340BF4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AA6E-F3DA-EA49-B159-21A4B5014C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0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AEF7-2D2E-B44C-8F50-098A8340BF4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AA6E-F3DA-EA49-B159-21A4B5014C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6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5AEF7-2D2E-B44C-8F50-098A8340BF4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2AA6E-F3DA-EA49-B159-21A4B5014C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3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ic1.squarespace.com/static/5e6d5df1ff954d5b7b139463/t/5f981ff18d783a4e38242eae/1603805172675/ICU_one_pager+-+TEG+v12.pdf" TargetMode="External"/><Relationship Id="rId13" Type="http://schemas.openxmlformats.org/officeDocument/2006/relationships/hyperlink" Target="https://emcrit.org/ibcc/anticoagulant-reversal/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www.ncbi.nlm.nih.gov/pmc/articles/PMC4374744/" TargetMode="External"/><Relationship Id="rId12" Type="http://schemas.openxmlformats.org/officeDocument/2006/relationships/hyperlink" Target="https://trialsjournal.biomedcentral.com/articles/10.1186/s13063-019-3561-7" TargetMode="External"/><Relationship Id="rId2" Type="http://schemas.openxmlformats.org/officeDocument/2006/relationships/hyperlink" Target="https://twitter.com/interconsult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www.ncbi.nlm.nih.gov/pubmed/28456509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www.bmj.com/content/344/bmj.e3054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www.ncbi.nlm.nih.gov/pubmed/205543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ounded Rectangle 252">
            <a:extLst>
              <a:ext uri="{FF2B5EF4-FFF2-40B4-BE49-F238E27FC236}">
                <a16:creationId xmlns:a16="http://schemas.microsoft.com/office/drawing/2014/main" id="{03C9CA56-A50C-D242-A5DD-B7C56022CFCB}"/>
              </a:ext>
            </a:extLst>
          </p:cNvPr>
          <p:cNvSpPr/>
          <p:nvPr/>
        </p:nvSpPr>
        <p:spPr>
          <a:xfrm>
            <a:off x="1551654" y="4447646"/>
            <a:ext cx="1467047" cy="1338427"/>
          </a:xfrm>
          <a:prstGeom prst="roundRect">
            <a:avLst>
              <a:gd name="adj" fmla="val 1381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ounded Rectangle 253">
            <a:extLst>
              <a:ext uri="{FF2B5EF4-FFF2-40B4-BE49-F238E27FC236}">
                <a16:creationId xmlns:a16="http://schemas.microsoft.com/office/drawing/2014/main" id="{45AF6BE9-1B7D-7D4D-AFBA-4DA4683E3EBD}"/>
              </a:ext>
            </a:extLst>
          </p:cNvPr>
          <p:cNvSpPr/>
          <p:nvPr/>
        </p:nvSpPr>
        <p:spPr>
          <a:xfrm>
            <a:off x="14837" y="4448779"/>
            <a:ext cx="1467047" cy="1330488"/>
          </a:xfrm>
          <a:prstGeom prst="roundRect">
            <a:avLst>
              <a:gd name="adj" fmla="val 1381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ounded Rectangle 254">
            <a:extLst>
              <a:ext uri="{FF2B5EF4-FFF2-40B4-BE49-F238E27FC236}">
                <a16:creationId xmlns:a16="http://schemas.microsoft.com/office/drawing/2014/main" id="{DA4D1D25-1319-464F-9173-5E92685833FD}"/>
              </a:ext>
            </a:extLst>
          </p:cNvPr>
          <p:cNvSpPr/>
          <p:nvPr/>
        </p:nvSpPr>
        <p:spPr>
          <a:xfrm>
            <a:off x="3090815" y="4433239"/>
            <a:ext cx="1467047" cy="1352834"/>
          </a:xfrm>
          <a:prstGeom prst="roundRect">
            <a:avLst>
              <a:gd name="adj" fmla="val 1381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ounded Rectangle 247">
            <a:extLst>
              <a:ext uri="{FF2B5EF4-FFF2-40B4-BE49-F238E27FC236}">
                <a16:creationId xmlns:a16="http://schemas.microsoft.com/office/drawing/2014/main" id="{5A119A2F-14D1-FE49-9D43-B3D266BCBE52}"/>
              </a:ext>
            </a:extLst>
          </p:cNvPr>
          <p:cNvSpPr/>
          <p:nvPr/>
        </p:nvSpPr>
        <p:spPr>
          <a:xfrm>
            <a:off x="1548840" y="5865110"/>
            <a:ext cx="1467047" cy="917140"/>
          </a:xfrm>
          <a:prstGeom prst="roundRect">
            <a:avLst>
              <a:gd name="adj" fmla="val 1381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ounded Rectangle 248">
            <a:extLst>
              <a:ext uri="{FF2B5EF4-FFF2-40B4-BE49-F238E27FC236}">
                <a16:creationId xmlns:a16="http://schemas.microsoft.com/office/drawing/2014/main" id="{71546999-10E7-CF4D-AFE0-EDD15CB19C41}"/>
              </a:ext>
            </a:extLst>
          </p:cNvPr>
          <p:cNvSpPr/>
          <p:nvPr/>
        </p:nvSpPr>
        <p:spPr>
          <a:xfrm>
            <a:off x="12023" y="5866242"/>
            <a:ext cx="1467047" cy="917140"/>
          </a:xfrm>
          <a:prstGeom prst="roundRect">
            <a:avLst>
              <a:gd name="adj" fmla="val 1381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ounded Rectangle 231">
            <a:extLst>
              <a:ext uri="{FF2B5EF4-FFF2-40B4-BE49-F238E27FC236}">
                <a16:creationId xmlns:a16="http://schemas.microsoft.com/office/drawing/2014/main" id="{6D668365-7C82-F447-B0C7-D51FB45D0AB7}"/>
              </a:ext>
            </a:extLst>
          </p:cNvPr>
          <p:cNvSpPr/>
          <p:nvPr/>
        </p:nvSpPr>
        <p:spPr>
          <a:xfrm>
            <a:off x="22057" y="535223"/>
            <a:ext cx="2768540" cy="917630"/>
          </a:xfrm>
          <a:prstGeom prst="roundRect">
            <a:avLst>
              <a:gd name="adj" fmla="val 1381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ounded Rectangle 225">
            <a:extLst>
              <a:ext uri="{FF2B5EF4-FFF2-40B4-BE49-F238E27FC236}">
                <a16:creationId xmlns:a16="http://schemas.microsoft.com/office/drawing/2014/main" id="{8B6613A0-F291-6746-892B-2855F4B174E3}"/>
              </a:ext>
            </a:extLst>
          </p:cNvPr>
          <p:cNvSpPr/>
          <p:nvPr/>
        </p:nvSpPr>
        <p:spPr>
          <a:xfrm>
            <a:off x="22057" y="1620729"/>
            <a:ext cx="2768540" cy="746518"/>
          </a:xfrm>
          <a:prstGeom prst="roundRect">
            <a:avLst>
              <a:gd name="adj" fmla="val 1381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ounded Rectangle 227">
            <a:extLst>
              <a:ext uri="{FF2B5EF4-FFF2-40B4-BE49-F238E27FC236}">
                <a16:creationId xmlns:a16="http://schemas.microsoft.com/office/drawing/2014/main" id="{36AA4F71-C801-A440-8EF0-BC831498F121}"/>
              </a:ext>
            </a:extLst>
          </p:cNvPr>
          <p:cNvSpPr/>
          <p:nvPr/>
        </p:nvSpPr>
        <p:spPr>
          <a:xfrm>
            <a:off x="22057" y="2557827"/>
            <a:ext cx="2768540" cy="1624060"/>
          </a:xfrm>
          <a:prstGeom prst="roundRect">
            <a:avLst>
              <a:gd name="adj" fmla="val 1381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ounded Rectangle 224">
            <a:extLst>
              <a:ext uri="{FF2B5EF4-FFF2-40B4-BE49-F238E27FC236}">
                <a16:creationId xmlns:a16="http://schemas.microsoft.com/office/drawing/2014/main" id="{989FBEBC-3934-0349-A817-1CCB4724882B}"/>
              </a:ext>
            </a:extLst>
          </p:cNvPr>
          <p:cNvSpPr/>
          <p:nvPr/>
        </p:nvSpPr>
        <p:spPr>
          <a:xfrm>
            <a:off x="5237930" y="2387101"/>
            <a:ext cx="2737026" cy="7995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4327053" y="-85674"/>
            <a:ext cx="22341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por </a:t>
            </a:r>
            <a:r>
              <a:rPr lang="en-US" sz="1000" b="1" dirty="0">
                <a:latin typeface="+mj-lt"/>
              </a:rPr>
              <a:t>Nick Mark</a:t>
            </a:r>
            <a:r>
              <a:rPr lang="en-US" sz="1000" dirty="0">
                <a:latin typeface="+mj-lt"/>
              </a:rPr>
              <a:t> </a:t>
            </a:r>
            <a:r>
              <a:rPr lang="en-US" sz="700" dirty="0">
                <a:latin typeface="+mj-lt"/>
              </a:rPr>
              <a:t>MD, </a:t>
            </a:r>
            <a:r>
              <a:rPr lang="en-US" sz="1000" dirty="0" err="1">
                <a:latin typeface="+mj-lt"/>
              </a:rPr>
              <a:t>traducido</a:t>
            </a:r>
            <a:r>
              <a:rPr lang="en-US" sz="1000" dirty="0">
                <a:latin typeface="+mj-lt"/>
              </a:rPr>
              <a:t> al </a:t>
            </a:r>
            <a:r>
              <a:rPr lang="en-US" sz="1000" dirty="0" err="1">
                <a:latin typeface="+mj-lt"/>
              </a:rPr>
              <a:t>español</a:t>
            </a:r>
            <a:r>
              <a:rPr lang="en-US" sz="1000" dirty="0">
                <a:latin typeface="+mj-lt"/>
              </a:rPr>
              <a:t> por </a:t>
            </a:r>
            <a:r>
              <a:rPr lang="en-US" sz="1000" b="1" dirty="0">
                <a:latin typeface="+mj-lt"/>
              </a:rPr>
              <a:t>Martín Hunter</a:t>
            </a:r>
            <a:r>
              <a:rPr lang="en-US" sz="1000" dirty="0">
                <a:latin typeface="+mj-lt"/>
              </a:rPr>
              <a:t> </a:t>
            </a:r>
            <a:r>
              <a:rPr lang="en-US" sz="1000" b="1" dirty="0">
                <a:latin typeface="+mj-lt"/>
                <a:hlinkClick r:id="rId2"/>
              </a:rPr>
              <a:t>@interconsulta</a:t>
            </a:r>
            <a:r>
              <a:rPr lang="en-US" sz="700" dirty="0">
                <a:latin typeface="+mj-lt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4549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 err="1">
                <a:latin typeface="Corbel" panose="020B0503020204020204" pitchFamily="34" charset="0"/>
              </a:rPr>
              <a:t>abordaje</a:t>
            </a:r>
            <a:r>
              <a:rPr lang="en-US" sz="2400" b="1" cap="small" dirty="0">
                <a:latin typeface="Corbel" panose="020B0503020204020204" pitchFamily="34" charset="0"/>
              </a:rPr>
              <a:t> del shock </a:t>
            </a:r>
            <a:r>
              <a:rPr lang="en-US" sz="2400" b="1" cap="small" dirty="0" err="1">
                <a:latin typeface="Corbel" panose="020B0503020204020204" pitchFamily="34" charset="0"/>
              </a:rPr>
              <a:t>hemorrágico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55028" y="45524"/>
            <a:ext cx="968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8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@nickmmark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863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19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CADBD86-B20A-8446-84DA-AA704B5FB9D0}"/>
              </a:ext>
            </a:extLst>
          </p:cNvPr>
          <p:cNvSpPr/>
          <p:nvPr/>
        </p:nvSpPr>
        <p:spPr>
          <a:xfrm>
            <a:off x="3047463" y="1496246"/>
            <a:ext cx="2077375" cy="7995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2BB4B9-E36B-C54F-9DC1-816DA9A62DEC}"/>
              </a:ext>
            </a:extLst>
          </p:cNvPr>
          <p:cNvSpPr/>
          <p:nvPr/>
        </p:nvSpPr>
        <p:spPr>
          <a:xfrm>
            <a:off x="2995546" y="1496246"/>
            <a:ext cx="1654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LONGITUD DEL CATÉTER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315A2-BE54-8840-AB1F-0A70ABE93565}"/>
              </a:ext>
            </a:extLst>
          </p:cNvPr>
          <p:cNvSpPr/>
          <p:nvPr/>
        </p:nvSpPr>
        <p:spPr>
          <a:xfrm>
            <a:off x="3009641" y="1662404"/>
            <a:ext cx="2196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/>
              <a:t>Cuanto</a:t>
            </a:r>
            <a:r>
              <a:rPr lang="en-US" sz="900" dirty="0"/>
              <a:t> </a:t>
            </a:r>
            <a:r>
              <a:rPr lang="en-US" sz="900" dirty="0" err="1"/>
              <a:t>más</a:t>
            </a:r>
            <a:r>
              <a:rPr lang="en-US" sz="900" dirty="0"/>
              <a:t> </a:t>
            </a:r>
            <a:r>
              <a:rPr lang="en-US" sz="900" dirty="0" err="1"/>
              <a:t>corto</a:t>
            </a:r>
            <a:r>
              <a:rPr lang="en-US" sz="900" dirty="0"/>
              <a:t> </a:t>
            </a:r>
            <a:r>
              <a:rPr lang="en-US" sz="900" dirty="0" err="1"/>
              <a:t>mejor</a:t>
            </a:r>
            <a:r>
              <a:rPr lang="en-US" sz="900" dirty="0"/>
              <a:t>; las VP son </a:t>
            </a:r>
            <a:r>
              <a:rPr lang="en-US" sz="900" dirty="0" err="1"/>
              <a:t>más</a:t>
            </a:r>
            <a:r>
              <a:rPr lang="en-US" sz="900" dirty="0"/>
              <a:t> </a:t>
            </a:r>
            <a:r>
              <a:rPr lang="en-US" sz="900" dirty="0" err="1"/>
              <a:t>cortas</a:t>
            </a:r>
            <a:r>
              <a:rPr lang="en-US" sz="900" dirty="0"/>
              <a:t> que las </a:t>
            </a:r>
            <a:r>
              <a:rPr lang="en-US" sz="900" dirty="0" err="1"/>
              <a:t>vías</a:t>
            </a:r>
            <a:r>
              <a:rPr lang="en-US" sz="900" dirty="0"/>
              <a:t> </a:t>
            </a:r>
            <a:r>
              <a:rPr lang="en-US" sz="900" dirty="0" err="1"/>
              <a:t>centrales</a:t>
            </a:r>
            <a:r>
              <a:rPr lang="en-US" sz="900" dirty="0"/>
              <a:t> y a menudo </a:t>
            </a:r>
            <a:r>
              <a:rPr lang="en-US" sz="900" dirty="0" err="1"/>
              <a:t>logran</a:t>
            </a:r>
            <a:r>
              <a:rPr lang="en-US" sz="900" dirty="0"/>
              <a:t> </a:t>
            </a:r>
            <a:r>
              <a:rPr lang="en-US" sz="900" dirty="0" err="1"/>
              <a:t>flujos</a:t>
            </a:r>
            <a:r>
              <a:rPr lang="en-US" sz="900" dirty="0"/>
              <a:t> </a:t>
            </a:r>
            <a:r>
              <a:rPr lang="en-US" sz="900" dirty="0" err="1"/>
              <a:t>más</a:t>
            </a:r>
            <a:r>
              <a:rPr lang="en-US" sz="900" dirty="0"/>
              <a:t> </a:t>
            </a:r>
            <a:r>
              <a:rPr lang="en-US" sz="900" dirty="0" err="1"/>
              <a:t>rápidos</a:t>
            </a:r>
            <a:r>
              <a:rPr lang="en-US" sz="900" dirty="0"/>
              <a:t>. Los PICC no son </a:t>
            </a:r>
            <a:r>
              <a:rPr lang="en-US" sz="900" dirty="0" err="1"/>
              <a:t>útiles</a:t>
            </a:r>
            <a:r>
              <a:rPr lang="en-US" sz="900" dirty="0"/>
              <a:t> para la </a:t>
            </a:r>
            <a:r>
              <a:rPr lang="en-US" sz="900" dirty="0" err="1"/>
              <a:t>resuscitación</a:t>
            </a:r>
            <a:r>
              <a:rPr lang="en-US" sz="900" dirty="0"/>
              <a:t>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66FE742-CBF2-3645-85F5-240AC297DA5D}"/>
              </a:ext>
            </a:extLst>
          </p:cNvPr>
          <p:cNvSpPr/>
          <p:nvPr/>
        </p:nvSpPr>
        <p:spPr>
          <a:xfrm>
            <a:off x="6996831" y="569137"/>
            <a:ext cx="2077375" cy="7995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E7CB4E-980E-7C4F-AE67-8B5A4344FD4A}"/>
              </a:ext>
            </a:extLst>
          </p:cNvPr>
          <p:cNvSpPr/>
          <p:nvPr/>
        </p:nvSpPr>
        <p:spPr>
          <a:xfrm>
            <a:off x="7003676" y="569137"/>
            <a:ext cx="16707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DIFERENCIA DE PRESIÓN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D70B8D-C1AC-7646-B4B4-9C7157F1042F}"/>
              </a:ext>
            </a:extLst>
          </p:cNvPr>
          <p:cNvSpPr/>
          <p:nvPr/>
        </p:nvSpPr>
        <p:spPr>
          <a:xfrm>
            <a:off x="7021639" y="735295"/>
            <a:ext cx="2119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/>
              <a:t>Maximizar</a:t>
            </a:r>
            <a:r>
              <a:rPr lang="en-US" sz="900" dirty="0"/>
              <a:t> </a:t>
            </a:r>
            <a:r>
              <a:rPr lang="en-US" sz="900" dirty="0" err="1"/>
              <a:t>el</a:t>
            </a:r>
            <a:r>
              <a:rPr lang="en-US" sz="900" dirty="0"/>
              <a:t> ΔP </a:t>
            </a:r>
            <a:r>
              <a:rPr lang="en-US" sz="900" dirty="0" err="1"/>
              <a:t>utilizando</a:t>
            </a:r>
            <a:r>
              <a:rPr lang="en-US" sz="900" dirty="0"/>
              <a:t> un </a:t>
            </a:r>
            <a:r>
              <a:rPr lang="en-US" sz="900" dirty="0" err="1"/>
              <a:t>infusor</a:t>
            </a:r>
            <a:r>
              <a:rPr lang="en-US" sz="900" dirty="0"/>
              <a:t> a </a:t>
            </a:r>
            <a:r>
              <a:rPr lang="en-US" sz="900" dirty="0" err="1"/>
              <a:t>presión</a:t>
            </a:r>
            <a:r>
              <a:rPr lang="en-US" sz="900" dirty="0"/>
              <a:t> (</a:t>
            </a:r>
            <a:r>
              <a:rPr lang="en-US" sz="900" dirty="0" err="1"/>
              <a:t>ya</a:t>
            </a:r>
            <a:r>
              <a:rPr lang="en-US" sz="900" dirty="0"/>
              <a:t> sea una </a:t>
            </a:r>
            <a:r>
              <a:rPr lang="en-US" sz="900" b="1" dirty="0" err="1"/>
              <a:t>bolsa</a:t>
            </a:r>
            <a:r>
              <a:rPr lang="en-US" sz="900" b="1" dirty="0"/>
              <a:t> </a:t>
            </a:r>
            <a:r>
              <a:rPr lang="en-US" sz="900" b="1" dirty="0" err="1"/>
              <a:t>presurizada</a:t>
            </a:r>
            <a:r>
              <a:rPr lang="en-US" sz="900" dirty="0"/>
              <a:t> o, </a:t>
            </a:r>
            <a:r>
              <a:rPr lang="en-US" sz="900" dirty="0" err="1"/>
              <a:t>mejor</a:t>
            </a:r>
            <a:r>
              <a:rPr lang="en-US" sz="900" dirty="0"/>
              <a:t>, un </a:t>
            </a:r>
            <a:r>
              <a:rPr lang="en-US" sz="900" b="1" dirty="0" err="1"/>
              <a:t>sistema</a:t>
            </a:r>
            <a:r>
              <a:rPr lang="en-US" sz="900" b="1" dirty="0"/>
              <a:t> de infusion </a:t>
            </a:r>
            <a:r>
              <a:rPr lang="en-US" sz="900" b="1" dirty="0" err="1"/>
              <a:t>rápida</a:t>
            </a:r>
            <a:r>
              <a:rPr lang="en-US" sz="900" dirty="0"/>
              <a:t>) que </a:t>
            </a:r>
            <a:r>
              <a:rPr lang="en-US" sz="900" dirty="0" err="1"/>
              <a:t>puede</a:t>
            </a:r>
            <a:r>
              <a:rPr lang="en-US" sz="900" dirty="0"/>
              <a:t> hasta </a:t>
            </a:r>
            <a:r>
              <a:rPr lang="en-US" sz="900" u="sng" dirty="0" err="1"/>
              <a:t>triplicar</a:t>
            </a:r>
            <a:r>
              <a:rPr lang="en-US" sz="900" dirty="0"/>
              <a:t> la </a:t>
            </a:r>
            <a:r>
              <a:rPr lang="en-US" sz="900" dirty="0" err="1"/>
              <a:t>tasa</a:t>
            </a:r>
            <a:r>
              <a:rPr lang="en-US" sz="900" dirty="0"/>
              <a:t> del </a:t>
            </a:r>
            <a:r>
              <a:rPr lang="en-US" sz="900" dirty="0" err="1"/>
              <a:t>flujo</a:t>
            </a:r>
            <a:endParaRPr lang="en-US" sz="9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EE1024C-3482-BD48-932E-6A75873286D3}"/>
              </a:ext>
            </a:extLst>
          </p:cNvPr>
          <p:cNvSpPr/>
          <p:nvPr/>
        </p:nvSpPr>
        <p:spPr>
          <a:xfrm>
            <a:off x="3047463" y="578983"/>
            <a:ext cx="2077375" cy="7995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9E7D66-C9F1-6748-997D-06CE2B3527AD}"/>
              </a:ext>
            </a:extLst>
          </p:cNvPr>
          <p:cNvSpPr/>
          <p:nvPr/>
        </p:nvSpPr>
        <p:spPr>
          <a:xfrm>
            <a:off x="3021099" y="578983"/>
            <a:ext cx="14005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RADIO DEL CATÉTER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1AA475-0874-A040-BEE0-F32B3524AEE7}"/>
              </a:ext>
            </a:extLst>
          </p:cNvPr>
          <p:cNvSpPr/>
          <p:nvPr/>
        </p:nvSpPr>
        <p:spPr>
          <a:xfrm>
            <a:off x="3034171" y="757841"/>
            <a:ext cx="20658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El radio es </a:t>
            </a:r>
            <a:r>
              <a:rPr lang="en-US" sz="900" dirty="0" err="1"/>
              <a:t>el</a:t>
            </a:r>
            <a:r>
              <a:rPr lang="en-US" sz="900" dirty="0"/>
              <a:t> factor </a:t>
            </a:r>
            <a:r>
              <a:rPr lang="en-US" sz="900" dirty="0" err="1"/>
              <a:t>más</a:t>
            </a:r>
            <a:r>
              <a:rPr lang="en-US" sz="900" dirty="0"/>
              <a:t> </a:t>
            </a:r>
            <a:r>
              <a:rPr lang="en-US" sz="900" dirty="0" err="1"/>
              <a:t>importante</a:t>
            </a:r>
            <a:r>
              <a:rPr lang="en-US" sz="900" dirty="0"/>
              <a:t> que </a:t>
            </a:r>
            <a:r>
              <a:rPr lang="en-US" sz="900" dirty="0" err="1"/>
              <a:t>determina</a:t>
            </a:r>
            <a:r>
              <a:rPr lang="en-US" sz="900" dirty="0"/>
              <a:t> </a:t>
            </a:r>
            <a:r>
              <a:rPr lang="en-US" sz="900" dirty="0" err="1"/>
              <a:t>el</a:t>
            </a:r>
            <a:r>
              <a:rPr lang="en-US" sz="900" dirty="0"/>
              <a:t> </a:t>
            </a:r>
            <a:r>
              <a:rPr lang="en-US" sz="900" dirty="0" err="1"/>
              <a:t>flujo</a:t>
            </a:r>
            <a:r>
              <a:rPr lang="en-US" sz="900" dirty="0"/>
              <a:t>; </a:t>
            </a:r>
            <a:r>
              <a:rPr lang="en-US" sz="900" dirty="0" err="1"/>
              <a:t>cuanto</a:t>
            </a:r>
            <a:r>
              <a:rPr lang="en-US" sz="900" dirty="0"/>
              <a:t> </a:t>
            </a:r>
            <a:r>
              <a:rPr lang="en-US" sz="900" dirty="0" err="1"/>
              <a:t>más</a:t>
            </a:r>
            <a:r>
              <a:rPr lang="en-US" sz="900" dirty="0"/>
              <a:t> ancho major.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370FA4A-D989-BC4A-A804-9A2BD83D71E2}"/>
              </a:ext>
            </a:extLst>
          </p:cNvPr>
          <p:cNvSpPr/>
          <p:nvPr/>
        </p:nvSpPr>
        <p:spPr>
          <a:xfrm>
            <a:off x="6996831" y="1487730"/>
            <a:ext cx="2077375" cy="7995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B534ED-9BC5-B544-9F24-0FE37A319F59}"/>
              </a:ext>
            </a:extLst>
          </p:cNvPr>
          <p:cNvSpPr/>
          <p:nvPr/>
        </p:nvSpPr>
        <p:spPr>
          <a:xfrm>
            <a:off x="7006222" y="1487730"/>
            <a:ext cx="16710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VISCOSIDAD DEL FLUIDO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9585E7-F330-5B45-93C0-56E66EB74508}"/>
              </a:ext>
            </a:extLst>
          </p:cNvPr>
          <p:cNvSpPr/>
          <p:nvPr/>
        </p:nvSpPr>
        <p:spPr>
          <a:xfrm>
            <a:off x="7016750" y="1641362"/>
            <a:ext cx="2066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La </a:t>
            </a:r>
            <a:r>
              <a:rPr lang="en-US" sz="900" dirty="0" err="1"/>
              <a:t>viscosidad</a:t>
            </a:r>
            <a:r>
              <a:rPr lang="en-US" sz="900" dirty="0"/>
              <a:t> </a:t>
            </a:r>
            <a:r>
              <a:rPr lang="en-US" sz="900" dirty="0" err="1"/>
              <a:t>depende</a:t>
            </a:r>
            <a:r>
              <a:rPr lang="en-US" sz="900" dirty="0"/>
              <a:t> de la </a:t>
            </a:r>
            <a:r>
              <a:rPr lang="en-US" sz="900" dirty="0" err="1"/>
              <a:t>temperatura</a:t>
            </a:r>
            <a:r>
              <a:rPr lang="en-US" sz="900" dirty="0"/>
              <a:t>; </a:t>
            </a:r>
            <a:r>
              <a:rPr lang="en-US" sz="900" dirty="0" err="1"/>
              <a:t>utilizar</a:t>
            </a:r>
            <a:r>
              <a:rPr lang="en-US" sz="900" dirty="0"/>
              <a:t> un </a:t>
            </a:r>
            <a:r>
              <a:rPr lang="en-US" sz="900" b="1" dirty="0" err="1"/>
              <a:t>calentador</a:t>
            </a:r>
            <a:r>
              <a:rPr lang="en-US" sz="900" dirty="0"/>
              <a:t> (que es </a:t>
            </a:r>
            <a:r>
              <a:rPr lang="en-US" sz="900" dirty="0" err="1"/>
              <a:t>parte</a:t>
            </a:r>
            <a:r>
              <a:rPr lang="en-US" sz="900" dirty="0"/>
              <a:t> del </a:t>
            </a:r>
            <a:r>
              <a:rPr lang="en-US" sz="900" dirty="0" err="1"/>
              <a:t>sistema</a:t>
            </a:r>
            <a:r>
              <a:rPr lang="en-US" sz="900" dirty="0"/>
              <a:t> de infusion </a:t>
            </a:r>
            <a:r>
              <a:rPr lang="en-US" sz="900" dirty="0" err="1"/>
              <a:t>rápida</a:t>
            </a:r>
            <a:r>
              <a:rPr lang="en-US" sz="900" dirty="0"/>
              <a:t>) y </a:t>
            </a:r>
            <a:r>
              <a:rPr lang="en-US" sz="900" b="1" i="1" dirty="0" err="1"/>
              <a:t>chequear</a:t>
            </a:r>
            <a:r>
              <a:rPr lang="en-US" sz="900" b="1" i="1" dirty="0"/>
              <a:t> que </a:t>
            </a:r>
            <a:r>
              <a:rPr lang="en-US" sz="900" b="1" i="1" dirty="0" err="1"/>
              <a:t>funcione</a:t>
            </a:r>
            <a:endParaRPr lang="en-US" sz="900" b="1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B7FEF67-5971-2045-80C8-7A6E07AB5AC5}"/>
              </a:ext>
            </a:extLst>
          </p:cNvPr>
          <p:cNvGrpSpPr/>
          <p:nvPr/>
        </p:nvGrpSpPr>
        <p:grpSpPr>
          <a:xfrm>
            <a:off x="5651510" y="4432522"/>
            <a:ext cx="1417260" cy="121087"/>
            <a:chOff x="774700" y="4540603"/>
            <a:chExt cx="1417260" cy="1210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E992EE-F215-C445-91FD-C4017AAE4EE2}"/>
                </a:ext>
              </a:extLst>
            </p:cNvPr>
            <p:cNvSpPr/>
            <p:nvPr/>
          </p:nvSpPr>
          <p:spPr>
            <a:xfrm>
              <a:off x="941020" y="4566842"/>
              <a:ext cx="1155254" cy="694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F52C54A-0535-CA4E-A165-3E7FF73506FA}"/>
                </a:ext>
              </a:extLst>
            </p:cNvPr>
            <p:cNvSpPr/>
            <p:nvPr/>
          </p:nvSpPr>
          <p:spPr>
            <a:xfrm>
              <a:off x="774700" y="4540603"/>
              <a:ext cx="255447" cy="12108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nip Same Side Corner Rectangle 28">
              <a:extLst>
                <a:ext uri="{FF2B5EF4-FFF2-40B4-BE49-F238E27FC236}">
                  <a16:creationId xmlns:a16="http://schemas.microsoft.com/office/drawing/2014/main" id="{3CA544C9-BD90-AC49-BB21-17EFE96E7070}"/>
                </a:ext>
              </a:extLst>
            </p:cNvPr>
            <p:cNvSpPr/>
            <p:nvPr/>
          </p:nvSpPr>
          <p:spPr>
            <a:xfrm rot="5400000">
              <a:off x="2109392" y="4553724"/>
              <a:ext cx="69449" cy="95687"/>
            </a:xfrm>
            <a:prstGeom prst="snip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073119-5745-2342-A916-1240B3A7FC42}"/>
              </a:ext>
            </a:extLst>
          </p:cNvPr>
          <p:cNvGrpSpPr/>
          <p:nvPr/>
        </p:nvGrpSpPr>
        <p:grpSpPr>
          <a:xfrm>
            <a:off x="5651510" y="4651850"/>
            <a:ext cx="1394955" cy="149244"/>
            <a:chOff x="774700" y="4544596"/>
            <a:chExt cx="1394955" cy="14924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C4A20DE-0941-9948-ADAA-B79D57DCE3BB}"/>
                </a:ext>
              </a:extLst>
            </p:cNvPr>
            <p:cNvSpPr/>
            <p:nvPr/>
          </p:nvSpPr>
          <p:spPr>
            <a:xfrm>
              <a:off x="941020" y="4565203"/>
              <a:ext cx="1155254" cy="10636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CCAD97A-AD7E-F740-A50A-68F87AE3E00D}"/>
                </a:ext>
              </a:extLst>
            </p:cNvPr>
            <p:cNvSpPr/>
            <p:nvPr/>
          </p:nvSpPr>
          <p:spPr>
            <a:xfrm>
              <a:off x="774700" y="4544596"/>
              <a:ext cx="255447" cy="14924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nip Same Side Corner Rectangle 35">
              <a:extLst>
                <a:ext uri="{FF2B5EF4-FFF2-40B4-BE49-F238E27FC236}">
                  <a16:creationId xmlns:a16="http://schemas.microsoft.com/office/drawing/2014/main" id="{F1EFE956-36CB-F443-B28D-2AF4C9A67E79}"/>
                </a:ext>
              </a:extLst>
            </p:cNvPr>
            <p:cNvSpPr/>
            <p:nvPr/>
          </p:nvSpPr>
          <p:spPr>
            <a:xfrm rot="5400000">
              <a:off x="2068630" y="4570542"/>
              <a:ext cx="106364" cy="95686"/>
            </a:xfrm>
            <a:prstGeom prst="snip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B1D2AE-6D93-4544-9133-68BEBE196581}"/>
              </a:ext>
            </a:extLst>
          </p:cNvPr>
          <p:cNvGrpSpPr/>
          <p:nvPr/>
        </p:nvGrpSpPr>
        <p:grpSpPr>
          <a:xfrm>
            <a:off x="5651508" y="4194865"/>
            <a:ext cx="1008020" cy="121087"/>
            <a:chOff x="774700" y="4540603"/>
            <a:chExt cx="1008020" cy="12108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FEE283E-8ADF-6142-A758-A9848B54858A}"/>
                </a:ext>
              </a:extLst>
            </p:cNvPr>
            <p:cNvSpPr/>
            <p:nvPr/>
          </p:nvSpPr>
          <p:spPr>
            <a:xfrm>
              <a:off x="941020" y="4566842"/>
              <a:ext cx="785472" cy="694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917E98E-3203-3046-9F7D-731C3857E55E}"/>
                </a:ext>
              </a:extLst>
            </p:cNvPr>
            <p:cNvSpPr/>
            <p:nvPr/>
          </p:nvSpPr>
          <p:spPr>
            <a:xfrm>
              <a:off x="774700" y="4540603"/>
              <a:ext cx="255447" cy="12108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nip Same Side Corner Rectangle 39">
              <a:extLst>
                <a:ext uri="{FF2B5EF4-FFF2-40B4-BE49-F238E27FC236}">
                  <a16:creationId xmlns:a16="http://schemas.microsoft.com/office/drawing/2014/main" id="{973B96BD-BB10-554D-B4CE-F96DC2F05370}"/>
                </a:ext>
              </a:extLst>
            </p:cNvPr>
            <p:cNvSpPr/>
            <p:nvPr/>
          </p:nvSpPr>
          <p:spPr>
            <a:xfrm rot="5400000">
              <a:off x="1700152" y="4553724"/>
              <a:ext cx="69449" cy="95687"/>
            </a:xfrm>
            <a:prstGeom prst="snip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0B5DE7E-0E08-0A42-8DC8-0F0B1700B628}"/>
              </a:ext>
            </a:extLst>
          </p:cNvPr>
          <p:cNvGrpSpPr/>
          <p:nvPr/>
        </p:nvGrpSpPr>
        <p:grpSpPr>
          <a:xfrm>
            <a:off x="5651508" y="3774087"/>
            <a:ext cx="989432" cy="121087"/>
            <a:chOff x="774700" y="4540603"/>
            <a:chExt cx="989432" cy="121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F9BC41A-F765-3947-B62B-0AA55A58746B}"/>
                </a:ext>
              </a:extLst>
            </p:cNvPr>
            <p:cNvSpPr/>
            <p:nvPr/>
          </p:nvSpPr>
          <p:spPr>
            <a:xfrm>
              <a:off x="941020" y="4575702"/>
              <a:ext cx="785472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39CB1E9-66D4-FC46-8ED4-602EE15D2BC8}"/>
                </a:ext>
              </a:extLst>
            </p:cNvPr>
            <p:cNvSpPr/>
            <p:nvPr/>
          </p:nvSpPr>
          <p:spPr>
            <a:xfrm>
              <a:off x="774700" y="4540603"/>
              <a:ext cx="255447" cy="121087"/>
            </a:xfrm>
            <a:prstGeom prst="rect">
              <a:avLst/>
            </a:prstGeom>
            <a:solidFill>
              <a:srgbClr val="D883FF"/>
            </a:solidFill>
            <a:ln>
              <a:solidFill>
                <a:srgbClr val="D88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nip Same Side Corner Rectangle 43">
              <a:extLst>
                <a:ext uri="{FF2B5EF4-FFF2-40B4-BE49-F238E27FC236}">
                  <a16:creationId xmlns:a16="http://schemas.microsoft.com/office/drawing/2014/main" id="{514B4A1F-5AD5-324A-8BB7-4F7AD9A4AD61}"/>
                </a:ext>
              </a:extLst>
            </p:cNvPr>
            <p:cNvSpPr/>
            <p:nvPr/>
          </p:nvSpPr>
          <p:spPr>
            <a:xfrm rot="5400000">
              <a:off x="1702722" y="4560012"/>
              <a:ext cx="45719" cy="77100"/>
            </a:xfrm>
            <a:prstGeom prst="snip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nip Same Side Corner Rectangle 48">
            <a:extLst>
              <a:ext uri="{FF2B5EF4-FFF2-40B4-BE49-F238E27FC236}">
                <a16:creationId xmlns:a16="http://schemas.microsoft.com/office/drawing/2014/main" id="{227479E9-0E06-244F-B4D0-13EA41860BC0}"/>
              </a:ext>
            </a:extLst>
          </p:cNvPr>
          <p:cNvSpPr/>
          <p:nvPr/>
        </p:nvSpPr>
        <p:spPr>
          <a:xfrm rot="5400000">
            <a:off x="5649903" y="5553680"/>
            <a:ext cx="243863" cy="255447"/>
          </a:xfrm>
          <a:prstGeom prst="snip2Same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A1BEC84-3B23-464D-B57D-E28152FC40AE}"/>
              </a:ext>
            </a:extLst>
          </p:cNvPr>
          <p:cNvSpPr/>
          <p:nvPr/>
        </p:nvSpPr>
        <p:spPr>
          <a:xfrm>
            <a:off x="5794318" y="5622551"/>
            <a:ext cx="2343806" cy="1059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96C708A-484A-6441-BE9A-592928B8C24D}"/>
              </a:ext>
            </a:extLst>
          </p:cNvPr>
          <p:cNvSpPr/>
          <p:nvPr/>
        </p:nvSpPr>
        <p:spPr>
          <a:xfrm>
            <a:off x="5794317" y="6058449"/>
            <a:ext cx="2228887" cy="1577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E8E41EA-2A35-9444-90E3-7253955E1770}"/>
              </a:ext>
            </a:extLst>
          </p:cNvPr>
          <p:cNvSpPr/>
          <p:nvPr/>
        </p:nvSpPr>
        <p:spPr>
          <a:xfrm>
            <a:off x="5485267" y="6021121"/>
            <a:ext cx="255447" cy="23765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5EAE09FD-E92C-0C4F-AA0C-734792B515FD}"/>
              </a:ext>
            </a:extLst>
          </p:cNvPr>
          <p:cNvSpPr/>
          <p:nvPr/>
        </p:nvSpPr>
        <p:spPr>
          <a:xfrm>
            <a:off x="5496112" y="6232286"/>
            <a:ext cx="275893" cy="215157"/>
          </a:xfrm>
          <a:custGeom>
            <a:avLst/>
            <a:gdLst>
              <a:gd name="connsiteX0" fmla="*/ 271525 w 275893"/>
              <a:gd name="connsiteY0" fmla="*/ 0 h 311455"/>
              <a:gd name="connsiteX1" fmla="*/ 267532 w 275893"/>
              <a:gd name="connsiteY1" fmla="*/ 159721 h 311455"/>
              <a:gd name="connsiteX2" fmla="*/ 195657 w 275893"/>
              <a:gd name="connsiteY2" fmla="*/ 267532 h 311455"/>
              <a:gd name="connsiteX3" fmla="*/ 0 w 275893"/>
              <a:gd name="connsiteY3" fmla="*/ 311455 h 31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893" h="311455">
                <a:moveTo>
                  <a:pt x="271525" y="0"/>
                </a:moveTo>
                <a:cubicBezTo>
                  <a:pt x="275851" y="57566"/>
                  <a:pt x="280177" y="115132"/>
                  <a:pt x="267532" y="159721"/>
                </a:cubicBezTo>
                <a:cubicBezTo>
                  <a:pt x="254887" y="204310"/>
                  <a:pt x="240246" y="242243"/>
                  <a:pt x="195657" y="267532"/>
                </a:cubicBezTo>
                <a:cubicBezTo>
                  <a:pt x="151068" y="292821"/>
                  <a:pt x="75534" y="302138"/>
                  <a:pt x="0" y="311455"/>
                </a:cubicBezTo>
              </a:path>
            </a:pathLst>
          </a:custGeom>
          <a:noFill/>
          <a:ln w="1143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DDE09278-D03D-5F4E-A163-0C09856DB607}"/>
              </a:ext>
            </a:extLst>
          </p:cNvPr>
          <p:cNvSpPr/>
          <p:nvPr/>
        </p:nvSpPr>
        <p:spPr>
          <a:xfrm>
            <a:off x="5702363" y="5936626"/>
            <a:ext cx="113190" cy="115974"/>
          </a:xfrm>
          <a:custGeom>
            <a:avLst/>
            <a:gdLst>
              <a:gd name="connsiteX0" fmla="*/ 5379 w 113190"/>
              <a:gd name="connsiteY0" fmla="*/ 111981 h 115974"/>
              <a:gd name="connsiteX1" fmla="*/ 5379 w 113190"/>
              <a:gd name="connsiteY1" fmla="*/ 32121 h 115974"/>
              <a:gd name="connsiteX2" fmla="*/ 61281 w 113190"/>
              <a:gd name="connsiteY2" fmla="*/ 177 h 115974"/>
              <a:gd name="connsiteX3" fmla="*/ 97218 w 113190"/>
              <a:gd name="connsiteY3" fmla="*/ 24135 h 115974"/>
              <a:gd name="connsiteX4" fmla="*/ 113190 w 113190"/>
              <a:gd name="connsiteY4" fmla="*/ 115974 h 11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90" h="115974">
                <a:moveTo>
                  <a:pt x="5379" y="111981"/>
                </a:moveTo>
                <a:cubicBezTo>
                  <a:pt x="720" y="81368"/>
                  <a:pt x="-3938" y="50755"/>
                  <a:pt x="5379" y="32121"/>
                </a:cubicBezTo>
                <a:cubicBezTo>
                  <a:pt x="14696" y="13487"/>
                  <a:pt x="45975" y="1508"/>
                  <a:pt x="61281" y="177"/>
                </a:cubicBezTo>
                <a:cubicBezTo>
                  <a:pt x="76587" y="-1154"/>
                  <a:pt x="88567" y="4836"/>
                  <a:pt x="97218" y="24135"/>
                </a:cubicBezTo>
                <a:cubicBezTo>
                  <a:pt x="105869" y="43434"/>
                  <a:pt x="109529" y="79704"/>
                  <a:pt x="113190" y="115974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2789162F-3FD2-B742-A5F5-64A3A68FF9BF}"/>
              </a:ext>
            </a:extLst>
          </p:cNvPr>
          <p:cNvSpPr/>
          <p:nvPr/>
        </p:nvSpPr>
        <p:spPr>
          <a:xfrm>
            <a:off x="5703029" y="5486477"/>
            <a:ext cx="113190" cy="115974"/>
          </a:xfrm>
          <a:custGeom>
            <a:avLst/>
            <a:gdLst>
              <a:gd name="connsiteX0" fmla="*/ 5379 w 113190"/>
              <a:gd name="connsiteY0" fmla="*/ 111981 h 115974"/>
              <a:gd name="connsiteX1" fmla="*/ 5379 w 113190"/>
              <a:gd name="connsiteY1" fmla="*/ 32121 h 115974"/>
              <a:gd name="connsiteX2" fmla="*/ 61281 w 113190"/>
              <a:gd name="connsiteY2" fmla="*/ 177 h 115974"/>
              <a:gd name="connsiteX3" fmla="*/ 97218 w 113190"/>
              <a:gd name="connsiteY3" fmla="*/ 24135 h 115974"/>
              <a:gd name="connsiteX4" fmla="*/ 113190 w 113190"/>
              <a:gd name="connsiteY4" fmla="*/ 115974 h 11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90" h="115974">
                <a:moveTo>
                  <a:pt x="5379" y="111981"/>
                </a:moveTo>
                <a:cubicBezTo>
                  <a:pt x="720" y="81368"/>
                  <a:pt x="-3938" y="50755"/>
                  <a:pt x="5379" y="32121"/>
                </a:cubicBezTo>
                <a:cubicBezTo>
                  <a:pt x="14696" y="13487"/>
                  <a:pt x="45975" y="1508"/>
                  <a:pt x="61281" y="177"/>
                </a:cubicBezTo>
                <a:cubicBezTo>
                  <a:pt x="76587" y="-1154"/>
                  <a:pt x="88567" y="4836"/>
                  <a:pt x="97218" y="24135"/>
                </a:cubicBezTo>
                <a:cubicBezTo>
                  <a:pt x="105869" y="43434"/>
                  <a:pt x="109529" y="79704"/>
                  <a:pt x="113190" y="115974"/>
                </a:cubicBezTo>
              </a:path>
            </a:pathLst>
          </a:cu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ECF98587-5F31-8143-BFCE-68F62F7A91A9}"/>
              </a:ext>
            </a:extLst>
          </p:cNvPr>
          <p:cNvSpPr/>
          <p:nvPr/>
        </p:nvSpPr>
        <p:spPr>
          <a:xfrm rot="10800000">
            <a:off x="5703695" y="5762660"/>
            <a:ext cx="113190" cy="115974"/>
          </a:xfrm>
          <a:custGeom>
            <a:avLst/>
            <a:gdLst>
              <a:gd name="connsiteX0" fmla="*/ 5379 w 113190"/>
              <a:gd name="connsiteY0" fmla="*/ 111981 h 115974"/>
              <a:gd name="connsiteX1" fmla="*/ 5379 w 113190"/>
              <a:gd name="connsiteY1" fmla="*/ 32121 h 115974"/>
              <a:gd name="connsiteX2" fmla="*/ 61281 w 113190"/>
              <a:gd name="connsiteY2" fmla="*/ 177 h 115974"/>
              <a:gd name="connsiteX3" fmla="*/ 97218 w 113190"/>
              <a:gd name="connsiteY3" fmla="*/ 24135 h 115974"/>
              <a:gd name="connsiteX4" fmla="*/ 113190 w 113190"/>
              <a:gd name="connsiteY4" fmla="*/ 115974 h 11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90" h="115974">
                <a:moveTo>
                  <a:pt x="5379" y="111981"/>
                </a:moveTo>
                <a:cubicBezTo>
                  <a:pt x="720" y="81368"/>
                  <a:pt x="-3938" y="50755"/>
                  <a:pt x="5379" y="32121"/>
                </a:cubicBezTo>
                <a:cubicBezTo>
                  <a:pt x="14696" y="13487"/>
                  <a:pt x="45975" y="1508"/>
                  <a:pt x="61281" y="177"/>
                </a:cubicBezTo>
                <a:cubicBezTo>
                  <a:pt x="76587" y="-1154"/>
                  <a:pt x="88567" y="4836"/>
                  <a:pt x="97218" y="24135"/>
                </a:cubicBezTo>
                <a:cubicBezTo>
                  <a:pt x="105869" y="43434"/>
                  <a:pt x="109529" y="79704"/>
                  <a:pt x="113190" y="115974"/>
                </a:cubicBezTo>
              </a:path>
            </a:pathLst>
          </a:cu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963A3D0-AA20-C042-AB85-7588C3C44D53}"/>
              </a:ext>
            </a:extLst>
          </p:cNvPr>
          <p:cNvSpPr/>
          <p:nvPr/>
        </p:nvSpPr>
        <p:spPr>
          <a:xfrm rot="671188">
            <a:off x="5460175" y="5529909"/>
            <a:ext cx="215622" cy="93163"/>
          </a:xfrm>
          <a:custGeom>
            <a:avLst/>
            <a:gdLst>
              <a:gd name="connsiteX0" fmla="*/ 215622 w 215622"/>
              <a:gd name="connsiteY0" fmla="*/ 75868 h 93163"/>
              <a:gd name="connsiteX1" fmla="*/ 67881 w 215622"/>
              <a:gd name="connsiteY1" fmla="*/ 87847 h 93163"/>
              <a:gd name="connsiteX2" fmla="*/ 0 w 215622"/>
              <a:gd name="connsiteY2" fmla="*/ 0 h 9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622" h="93163">
                <a:moveTo>
                  <a:pt x="215622" y="75868"/>
                </a:moveTo>
                <a:cubicBezTo>
                  <a:pt x="159720" y="88180"/>
                  <a:pt x="103818" y="100492"/>
                  <a:pt x="67881" y="87847"/>
                </a:cubicBezTo>
                <a:cubicBezTo>
                  <a:pt x="31944" y="75202"/>
                  <a:pt x="15972" y="37601"/>
                  <a:pt x="0" y="0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77E8AAF1-D566-1140-9A43-2822061CC05E}"/>
              </a:ext>
            </a:extLst>
          </p:cNvPr>
          <p:cNvSpPr/>
          <p:nvPr/>
        </p:nvSpPr>
        <p:spPr>
          <a:xfrm rot="20928812" flipV="1">
            <a:off x="5496778" y="5754183"/>
            <a:ext cx="215622" cy="93163"/>
          </a:xfrm>
          <a:custGeom>
            <a:avLst/>
            <a:gdLst>
              <a:gd name="connsiteX0" fmla="*/ 215622 w 215622"/>
              <a:gd name="connsiteY0" fmla="*/ 75868 h 93163"/>
              <a:gd name="connsiteX1" fmla="*/ 67881 w 215622"/>
              <a:gd name="connsiteY1" fmla="*/ 87847 h 93163"/>
              <a:gd name="connsiteX2" fmla="*/ 0 w 215622"/>
              <a:gd name="connsiteY2" fmla="*/ 0 h 9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622" h="93163">
                <a:moveTo>
                  <a:pt x="215622" y="75868"/>
                </a:moveTo>
                <a:cubicBezTo>
                  <a:pt x="159720" y="88180"/>
                  <a:pt x="103818" y="100492"/>
                  <a:pt x="67881" y="87847"/>
                </a:cubicBezTo>
                <a:cubicBezTo>
                  <a:pt x="31944" y="75202"/>
                  <a:pt x="15972" y="37601"/>
                  <a:pt x="0" y="0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14DF82F8-5F44-7044-B0E8-833A75C2A3FE}"/>
              </a:ext>
            </a:extLst>
          </p:cNvPr>
          <p:cNvSpPr/>
          <p:nvPr/>
        </p:nvSpPr>
        <p:spPr>
          <a:xfrm>
            <a:off x="5376321" y="5681644"/>
            <a:ext cx="327427" cy="47916"/>
          </a:xfrm>
          <a:custGeom>
            <a:avLst/>
            <a:gdLst>
              <a:gd name="connsiteX0" fmla="*/ 327427 w 327427"/>
              <a:gd name="connsiteY0" fmla="*/ 0 h 47916"/>
              <a:gd name="connsiteX1" fmla="*/ 71875 w 327427"/>
              <a:gd name="connsiteY1" fmla="*/ 7986 h 47916"/>
              <a:gd name="connsiteX2" fmla="*/ 0 w 327427"/>
              <a:gd name="connsiteY2" fmla="*/ 47916 h 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427" h="47916">
                <a:moveTo>
                  <a:pt x="327427" y="0"/>
                </a:moveTo>
                <a:cubicBezTo>
                  <a:pt x="226936" y="0"/>
                  <a:pt x="126446" y="0"/>
                  <a:pt x="71875" y="7986"/>
                </a:cubicBezTo>
                <a:cubicBezTo>
                  <a:pt x="17304" y="15972"/>
                  <a:pt x="8652" y="31944"/>
                  <a:pt x="0" y="47916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B05566C-6466-B348-A7F0-013DC89E420C}"/>
              </a:ext>
            </a:extLst>
          </p:cNvPr>
          <p:cNvSpPr/>
          <p:nvPr/>
        </p:nvSpPr>
        <p:spPr>
          <a:xfrm>
            <a:off x="-29229" y="1583655"/>
            <a:ext cx="2766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usar la </a:t>
            </a: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vías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y </a:t>
            </a: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el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</a:t>
            </a: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equipamiento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</a:t>
            </a: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apropiados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2DED2C2-44E4-564D-888C-A9870A034B74}"/>
                  </a:ext>
                </a:extLst>
              </p:cNvPr>
              <p:cNvSpPr txBox="1"/>
              <p:nvPr/>
            </p:nvSpPr>
            <p:spPr>
              <a:xfrm>
                <a:off x="5340172" y="1095183"/>
                <a:ext cx="1558504" cy="627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𝐹𝑙𝑢𝑗𝑜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2DED2C2-44E4-564D-888C-A9870A034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172" y="1095183"/>
                <a:ext cx="1558504" cy="6270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C19AB0F6-E810-EB4E-89ED-B89D53B804C2}"/>
              </a:ext>
            </a:extLst>
          </p:cNvPr>
          <p:cNvCxnSpPr>
            <a:cxnSpLocks/>
            <a:stCxn id="23" idx="3"/>
            <a:endCxn id="67" idx="0"/>
          </p:cNvCxnSpPr>
          <p:nvPr/>
        </p:nvCxnSpPr>
        <p:spPr>
          <a:xfrm>
            <a:off x="5124838" y="978734"/>
            <a:ext cx="1290314" cy="120993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F9B87AB1-D36E-4B4C-AF82-3439C341C8A1}"/>
              </a:ext>
            </a:extLst>
          </p:cNvPr>
          <p:cNvSpPr/>
          <p:nvPr/>
        </p:nvSpPr>
        <p:spPr>
          <a:xfrm>
            <a:off x="6269102" y="1099727"/>
            <a:ext cx="292100" cy="27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76FF284-123C-4744-BAAC-2BAFFABAC3C8}"/>
              </a:ext>
            </a:extLst>
          </p:cNvPr>
          <p:cNvSpPr/>
          <p:nvPr/>
        </p:nvSpPr>
        <p:spPr>
          <a:xfrm>
            <a:off x="6572718" y="1098403"/>
            <a:ext cx="292100" cy="27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56A7CA6-9E00-4147-B33A-B31212C4B000}"/>
              </a:ext>
            </a:extLst>
          </p:cNvPr>
          <p:cNvSpPr/>
          <p:nvPr/>
        </p:nvSpPr>
        <p:spPr>
          <a:xfrm>
            <a:off x="6269102" y="1454177"/>
            <a:ext cx="292100" cy="27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6DD0A45-3D00-9641-AC47-7D066A9C6818}"/>
              </a:ext>
            </a:extLst>
          </p:cNvPr>
          <p:cNvSpPr/>
          <p:nvPr/>
        </p:nvSpPr>
        <p:spPr>
          <a:xfrm>
            <a:off x="6572718" y="1452853"/>
            <a:ext cx="292100" cy="27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B03649B3-CADF-4444-B53F-CC8321C80159}"/>
              </a:ext>
            </a:extLst>
          </p:cNvPr>
          <p:cNvCxnSpPr>
            <a:cxnSpLocks/>
            <a:stCxn id="17" idx="3"/>
            <a:endCxn id="70" idx="2"/>
          </p:cNvCxnSpPr>
          <p:nvPr/>
        </p:nvCxnSpPr>
        <p:spPr>
          <a:xfrm flipV="1">
            <a:off x="5124838" y="1733577"/>
            <a:ext cx="1290314" cy="162420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6DA13BAB-E938-1F49-865F-EB6FC1A1766E}"/>
              </a:ext>
            </a:extLst>
          </p:cNvPr>
          <p:cNvCxnSpPr>
            <a:cxnSpLocks/>
            <a:stCxn id="20" idx="1"/>
            <a:endCxn id="69" idx="0"/>
          </p:cNvCxnSpPr>
          <p:nvPr/>
        </p:nvCxnSpPr>
        <p:spPr>
          <a:xfrm rot="10800000" flipV="1">
            <a:off x="6718769" y="968887"/>
            <a:ext cx="278063" cy="129515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7E66ADD9-0C92-134E-9855-559BE98305F6}"/>
              </a:ext>
            </a:extLst>
          </p:cNvPr>
          <p:cNvCxnSpPr>
            <a:cxnSpLocks/>
            <a:stCxn id="26" idx="1"/>
            <a:endCxn id="71" idx="2"/>
          </p:cNvCxnSpPr>
          <p:nvPr/>
        </p:nvCxnSpPr>
        <p:spPr>
          <a:xfrm rot="10800000">
            <a:off x="6718769" y="1732253"/>
            <a:ext cx="278063" cy="155228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80A15DB-2AB4-E24E-AFCC-7B79AFDAAD47}"/>
              </a:ext>
            </a:extLst>
          </p:cNvPr>
          <p:cNvGrpSpPr/>
          <p:nvPr/>
        </p:nvGrpSpPr>
        <p:grpSpPr>
          <a:xfrm>
            <a:off x="5908847" y="6010276"/>
            <a:ext cx="160974" cy="49345"/>
            <a:chOff x="963771" y="6193126"/>
            <a:chExt cx="160974" cy="49345"/>
          </a:xfrm>
        </p:grpSpPr>
        <p:sp>
          <p:nvSpPr>
            <p:cNvPr id="85" name="Diamond 84">
              <a:extLst>
                <a:ext uri="{FF2B5EF4-FFF2-40B4-BE49-F238E27FC236}">
                  <a16:creationId xmlns:a16="http://schemas.microsoft.com/office/drawing/2014/main" id="{31FE8253-BB56-CF45-A9FD-F388BEC25307}"/>
                </a:ext>
              </a:extLst>
            </p:cNvPr>
            <p:cNvSpPr/>
            <p:nvPr/>
          </p:nvSpPr>
          <p:spPr>
            <a:xfrm>
              <a:off x="991678" y="6193126"/>
              <a:ext cx="49345" cy="4934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Diamond 86">
              <a:extLst>
                <a:ext uri="{FF2B5EF4-FFF2-40B4-BE49-F238E27FC236}">
                  <a16:creationId xmlns:a16="http://schemas.microsoft.com/office/drawing/2014/main" id="{7219E6DB-8667-E040-B1F7-3308B2330B66}"/>
                </a:ext>
              </a:extLst>
            </p:cNvPr>
            <p:cNvSpPr/>
            <p:nvPr/>
          </p:nvSpPr>
          <p:spPr>
            <a:xfrm>
              <a:off x="1019585" y="6193126"/>
              <a:ext cx="49345" cy="4934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Diamond 87">
              <a:extLst>
                <a:ext uri="{FF2B5EF4-FFF2-40B4-BE49-F238E27FC236}">
                  <a16:creationId xmlns:a16="http://schemas.microsoft.com/office/drawing/2014/main" id="{4CA41910-A148-4A4A-A9FD-D265BAD998D3}"/>
                </a:ext>
              </a:extLst>
            </p:cNvPr>
            <p:cNvSpPr/>
            <p:nvPr/>
          </p:nvSpPr>
          <p:spPr>
            <a:xfrm>
              <a:off x="1047492" y="6193126"/>
              <a:ext cx="49345" cy="4934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Diamond 88">
              <a:extLst>
                <a:ext uri="{FF2B5EF4-FFF2-40B4-BE49-F238E27FC236}">
                  <a16:creationId xmlns:a16="http://schemas.microsoft.com/office/drawing/2014/main" id="{4A7F8337-17B7-D248-B2B6-9BADBBE4DE15}"/>
                </a:ext>
              </a:extLst>
            </p:cNvPr>
            <p:cNvSpPr/>
            <p:nvPr/>
          </p:nvSpPr>
          <p:spPr>
            <a:xfrm>
              <a:off x="1075400" y="6193126"/>
              <a:ext cx="49345" cy="4934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Diamond 89">
              <a:extLst>
                <a:ext uri="{FF2B5EF4-FFF2-40B4-BE49-F238E27FC236}">
                  <a16:creationId xmlns:a16="http://schemas.microsoft.com/office/drawing/2014/main" id="{65F2AC95-5676-A948-B1FE-3CED7DC48FDF}"/>
                </a:ext>
              </a:extLst>
            </p:cNvPr>
            <p:cNvSpPr/>
            <p:nvPr/>
          </p:nvSpPr>
          <p:spPr>
            <a:xfrm>
              <a:off x="963771" y="6193126"/>
              <a:ext cx="49345" cy="4934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271FACC-506B-C241-BBEC-66DEBF3713A5}"/>
              </a:ext>
            </a:extLst>
          </p:cNvPr>
          <p:cNvGrpSpPr/>
          <p:nvPr/>
        </p:nvGrpSpPr>
        <p:grpSpPr>
          <a:xfrm>
            <a:off x="5912081" y="6216855"/>
            <a:ext cx="160974" cy="49345"/>
            <a:chOff x="963771" y="6193126"/>
            <a:chExt cx="160974" cy="49345"/>
          </a:xfrm>
        </p:grpSpPr>
        <p:sp>
          <p:nvSpPr>
            <p:cNvPr id="93" name="Diamond 92">
              <a:extLst>
                <a:ext uri="{FF2B5EF4-FFF2-40B4-BE49-F238E27FC236}">
                  <a16:creationId xmlns:a16="http://schemas.microsoft.com/office/drawing/2014/main" id="{06731879-916B-4843-A8E8-C8D9EFD329B3}"/>
                </a:ext>
              </a:extLst>
            </p:cNvPr>
            <p:cNvSpPr/>
            <p:nvPr/>
          </p:nvSpPr>
          <p:spPr>
            <a:xfrm>
              <a:off x="991678" y="6193126"/>
              <a:ext cx="49345" cy="4934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Diamond 93">
              <a:extLst>
                <a:ext uri="{FF2B5EF4-FFF2-40B4-BE49-F238E27FC236}">
                  <a16:creationId xmlns:a16="http://schemas.microsoft.com/office/drawing/2014/main" id="{CC60D7EE-436A-9F41-8925-433FCCD6BD01}"/>
                </a:ext>
              </a:extLst>
            </p:cNvPr>
            <p:cNvSpPr/>
            <p:nvPr/>
          </p:nvSpPr>
          <p:spPr>
            <a:xfrm>
              <a:off x="1019585" y="6193126"/>
              <a:ext cx="49345" cy="4934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Diamond 94">
              <a:extLst>
                <a:ext uri="{FF2B5EF4-FFF2-40B4-BE49-F238E27FC236}">
                  <a16:creationId xmlns:a16="http://schemas.microsoft.com/office/drawing/2014/main" id="{EB8CD548-074C-D146-A0E2-BC9085695327}"/>
                </a:ext>
              </a:extLst>
            </p:cNvPr>
            <p:cNvSpPr/>
            <p:nvPr/>
          </p:nvSpPr>
          <p:spPr>
            <a:xfrm>
              <a:off x="1047492" y="6193126"/>
              <a:ext cx="49345" cy="4934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Diamond 95">
              <a:extLst>
                <a:ext uri="{FF2B5EF4-FFF2-40B4-BE49-F238E27FC236}">
                  <a16:creationId xmlns:a16="http://schemas.microsoft.com/office/drawing/2014/main" id="{91811EF7-7CEB-FF42-B5E3-137BDA8D2D5A}"/>
                </a:ext>
              </a:extLst>
            </p:cNvPr>
            <p:cNvSpPr/>
            <p:nvPr/>
          </p:nvSpPr>
          <p:spPr>
            <a:xfrm>
              <a:off x="1075400" y="6193126"/>
              <a:ext cx="49345" cy="4934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Diamond 96">
              <a:extLst>
                <a:ext uri="{FF2B5EF4-FFF2-40B4-BE49-F238E27FC236}">
                  <a16:creationId xmlns:a16="http://schemas.microsoft.com/office/drawing/2014/main" id="{8D87C714-DF81-CA4B-92CC-AE04367E23EE}"/>
                </a:ext>
              </a:extLst>
            </p:cNvPr>
            <p:cNvSpPr/>
            <p:nvPr/>
          </p:nvSpPr>
          <p:spPr>
            <a:xfrm>
              <a:off x="963771" y="6193126"/>
              <a:ext cx="49345" cy="49345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nip Same Side Corner Rectangle 51">
            <a:extLst>
              <a:ext uri="{FF2B5EF4-FFF2-40B4-BE49-F238E27FC236}">
                <a16:creationId xmlns:a16="http://schemas.microsoft.com/office/drawing/2014/main" id="{8F11CDEE-43F6-A745-9EE7-186BDDAAFA10}"/>
              </a:ext>
            </a:extLst>
          </p:cNvPr>
          <p:cNvSpPr/>
          <p:nvPr/>
        </p:nvSpPr>
        <p:spPr>
          <a:xfrm rot="5400000">
            <a:off x="5701307" y="6060532"/>
            <a:ext cx="237658" cy="158842"/>
          </a:xfrm>
          <a:prstGeom prst="snip2Same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88C89AAA-D602-4541-9625-910155F91B55}"/>
              </a:ext>
            </a:extLst>
          </p:cNvPr>
          <p:cNvSpPr/>
          <p:nvPr/>
        </p:nvSpPr>
        <p:spPr>
          <a:xfrm>
            <a:off x="8205419" y="6048101"/>
            <a:ext cx="163849" cy="168074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CC66760F-65E8-5844-9291-8CEF064B5F68}"/>
              </a:ext>
            </a:extLst>
          </p:cNvPr>
          <p:cNvSpPr/>
          <p:nvPr/>
        </p:nvSpPr>
        <p:spPr>
          <a:xfrm>
            <a:off x="8239510" y="4671452"/>
            <a:ext cx="109793" cy="112624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C0B534A6-A38B-CA41-AF2A-F832A4ACE9F5}"/>
              </a:ext>
            </a:extLst>
          </p:cNvPr>
          <p:cNvSpPr/>
          <p:nvPr/>
        </p:nvSpPr>
        <p:spPr>
          <a:xfrm>
            <a:off x="8253405" y="4458582"/>
            <a:ext cx="67877" cy="69627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B1624764-88ED-8940-9F78-3C4690AD7F08}"/>
              </a:ext>
            </a:extLst>
          </p:cNvPr>
          <p:cNvSpPr/>
          <p:nvPr/>
        </p:nvSpPr>
        <p:spPr>
          <a:xfrm>
            <a:off x="8253405" y="4220594"/>
            <a:ext cx="67877" cy="69627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2A48610-8482-984A-B4B0-4072682CA2BF}"/>
              </a:ext>
            </a:extLst>
          </p:cNvPr>
          <p:cNvSpPr/>
          <p:nvPr/>
        </p:nvSpPr>
        <p:spPr>
          <a:xfrm>
            <a:off x="8262953" y="4024772"/>
            <a:ext cx="48780" cy="50038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DFF6261-0D8B-7C41-8DD0-A83A52F597CA}"/>
              </a:ext>
            </a:extLst>
          </p:cNvPr>
          <p:cNvSpPr/>
          <p:nvPr/>
        </p:nvSpPr>
        <p:spPr>
          <a:xfrm>
            <a:off x="5652063" y="5280295"/>
            <a:ext cx="2486061" cy="534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>
            <a:extLst>
              <a:ext uri="{FF2B5EF4-FFF2-40B4-BE49-F238E27FC236}">
                <a16:creationId xmlns:a16="http://schemas.microsoft.com/office/drawing/2014/main" id="{8A1E0A85-4345-9B46-87B1-949BAC7C7D9C}"/>
              </a:ext>
            </a:extLst>
          </p:cNvPr>
          <p:cNvSpPr/>
          <p:nvPr/>
        </p:nvSpPr>
        <p:spPr>
          <a:xfrm rot="671188">
            <a:off x="5448417" y="5176708"/>
            <a:ext cx="215622" cy="93163"/>
          </a:xfrm>
          <a:custGeom>
            <a:avLst/>
            <a:gdLst>
              <a:gd name="connsiteX0" fmla="*/ 215622 w 215622"/>
              <a:gd name="connsiteY0" fmla="*/ 75868 h 93163"/>
              <a:gd name="connsiteX1" fmla="*/ 67881 w 215622"/>
              <a:gd name="connsiteY1" fmla="*/ 87847 h 93163"/>
              <a:gd name="connsiteX2" fmla="*/ 0 w 215622"/>
              <a:gd name="connsiteY2" fmla="*/ 0 h 9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622" h="93163">
                <a:moveTo>
                  <a:pt x="215622" y="75868"/>
                </a:moveTo>
                <a:cubicBezTo>
                  <a:pt x="159720" y="88180"/>
                  <a:pt x="103818" y="100492"/>
                  <a:pt x="67881" y="87847"/>
                </a:cubicBezTo>
                <a:cubicBezTo>
                  <a:pt x="31944" y="75202"/>
                  <a:pt x="15972" y="37601"/>
                  <a:pt x="0" y="0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E8CFB61E-A386-AB44-AC22-CC9DD261ADA0}"/>
              </a:ext>
            </a:extLst>
          </p:cNvPr>
          <p:cNvSpPr/>
          <p:nvPr/>
        </p:nvSpPr>
        <p:spPr>
          <a:xfrm rot="20928812" flipV="1">
            <a:off x="5462535" y="5326032"/>
            <a:ext cx="215622" cy="93163"/>
          </a:xfrm>
          <a:custGeom>
            <a:avLst/>
            <a:gdLst>
              <a:gd name="connsiteX0" fmla="*/ 215622 w 215622"/>
              <a:gd name="connsiteY0" fmla="*/ 75868 h 93163"/>
              <a:gd name="connsiteX1" fmla="*/ 67881 w 215622"/>
              <a:gd name="connsiteY1" fmla="*/ 87847 h 93163"/>
              <a:gd name="connsiteX2" fmla="*/ 0 w 215622"/>
              <a:gd name="connsiteY2" fmla="*/ 0 h 9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622" h="93163">
                <a:moveTo>
                  <a:pt x="215622" y="75868"/>
                </a:moveTo>
                <a:cubicBezTo>
                  <a:pt x="159720" y="88180"/>
                  <a:pt x="103818" y="100492"/>
                  <a:pt x="67881" y="87847"/>
                </a:cubicBezTo>
                <a:cubicBezTo>
                  <a:pt x="31944" y="75202"/>
                  <a:pt x="15972" y="37601"/>
                  <a:pt x="0" y="0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9EA23DB-1408-3D4E-B3E4-D3B5D3470F39}"/>
              </a:ext>
            </a:extLst>
          </p:cNvPr>
          <p:cNvSpPr/>
          <p:nvPr/>
        </p:nvSpPr>
        <p:spPr>
          <a:xfrm>
            <a:off x="5651507" y="5238991"/>
            <a:ext cx="255447" cy="1210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211A8021-9451-394A-A047-13E6E256CB9F}"/>
              </a:ext>
            </a:extLst>
          </p:cNvPr>
          <p:cNvGrpSpPr/>
          <p:nvPr/>
        </p:nvGrpSpPr>
        <p:grpSpPr>
          <a:xfrm>
            <a:off x="8248459" y="5263353"/>
            <a:ext cx="77769" cy="74500"/>
            <a:chOff x="4533250" y="5181799"/>
            <a:chExt cx="77769" cy="74500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77268475-AE06-E04D-BC75-B97B124DBF87}"/>
                </a:ext>
              </a:extLst>
            </p:cNvPr>
            <p:cNvSpPr/>
            <p:nvPr/>
          </p:nvSpPr>
          <p:spPr>
            <a:xfrm>
              <a:off x="4533250" y="5181799"/>
              <a:ext cx="77769" cy="745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D459607-9133-E348-A78A-DE9758C06863}"/>
                </a:ext>
              </a:extLst>
            </p:cNvPr>
            <p:cNvCxnSpPr>
              <a:cxnSpLocks/>
              <a:stCxn id="115" idx="0"/>
              <a:endCxn id="115" idx="4"/>
            </p:cNvCxnSpPr>
            <p:nvPr/>
          </p:nvCxnSpPr>
          <p:spPr>
            <a:xfrm>
              <a:off x="4572135" y="5181799"/>
              <a:ext cx="0" cy="745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D59398E-90C3-5F42-B0B4-0A9B3DB9833B}"/>
              </a:ext>
            </a:extLst>
          </p:cNvPr>
          <p:cNvGrpSpPr/>
          <p:nvPr/>
        </p:nvGrpSpPr>
        <p:grpSpPr>
          <a:xfrm>
            <a:off x="7809651" y="5233682"/>
            <a:ext cx="92452" cy="127136"/>
            <a:chOff x="3295752" y="5329928"/>
            <a:chExt cx="92452" cy="127136"/>
          </a:xfrm>
        </p:grpSpPr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898562EA-E9D1-C24B-987C-A820EA26623C}"/>
                </a:ext>
              </a:extLst>
            </p:cNvPr>
            <p:cNvSpPr/>
            <p:nvPr/>
          </p:nvSpPr>
          <p:spPr>
            <a:xfrm>
              <a:off x="3318795" y="5329928"/>
              <a:ext cx="44009" cy="127135"/>
            </a:xfrm>
            <a:custGeom>
              <a:avLst/>
              <a:gdLst>
                <a:gd name="connsiteX0" fmla="*/ 44009 w 44009"/>
                <a:gd name="connsiteY0" fmla="*/ 0 h 127135"/>
                <a:gd name="connsiteX1" fmla="*/ 0 w 44009"/>
                <a:gd name="connsiteY1" fmla="*/ 44009 h 127135"/>
                <a:gd name="connsiteX2" fmla="*/ 39118 w 44009"/>
                <a:gd name="connsiteY2" fmla="*/ 83127 h 127135"/>
                <a:gd name="connsiteX3" fmla="*/ 0 w 44009"/>
                <a:gd name="connsiteY3" fmla="*/ 127135 h 12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09" h="127135">
                  <a:moveTo>
                    <a:pt x="44009" y="0"/>
                  </a:moveTo>
                  <a:lnTo>
                    <a:pt x="0" y="44009"/>
                  </a:lnTo>
                  <a:lnTo>
                    <a:pt x="39118" y="83127"/>
                  </a:lnTo>
                  <a:lnTo>
                    <a:pt x="0" y="127135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2645D608-1256-9A46-ADA9-667AFCF5CAE5}"/>
                </a:ext>
              </a:extLst>
            </p:cNvPr>
            <p:cNvSpPr/>
            <p:nvPr/>
          </p:nvSpPr>
          <p:spPr>
            <a:xfrm>
              <a:off x="3295752" y="5329929"/>
              <a:ext cx="44009" cy="127135"/>
            </a:xfrm>
            <a:custGeom>
              <a:avLst/>
              <a:gdLst>
                <a:gd name="connsiteX0" fmla="*/ 44009 w 44009"/>
                <a:gd name="connsiteY0" fmla="*/ 0 h 127135"/>
                <a:gd name="connsiteX1" fmla="*/ 0 w 44009"/>
                <a:gd name="connsiteY1" fmla="*/ 44009 h 127135"/>
                <a:gd name="connsiteX2" fmla="*/ 39118 w 44009"/>
                <a:gd name="connsiteY2" fmla="*/ 83127 h 127135"/>
                <a:gd name="connsiteX3" fmla="*/ 0 w 44009"/>
                <a:gd name="connsiteY3" fmla="*/ 127135 h 12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09" h="127135">
                  <a:moveTo>
                    <a:pt x="44009" y="0"/>
                  </a:moveTo>
                  <a:lnTo>
                    <a:pt x="0" y="44009"/>
                  </a:lnTo>
                  <a:lnTo>
                    <a:pt x="39118" y="83127"/>
                  </a:lnTo>
                  <a:lnTo>
                    <a:pt x="0" y="12713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A7ADF427-FFBF-DE4E-9B22-34CEF562324A}"/>
                </a:ext>
              </a:extLst>
            </p:cNvPr>
            <p:cNvSpPr/>
            <p:nvPr/>
          </p:nvSpPr>
          <p:spPr>
            <a:xfrm>
              <a:off x="3344195" y="5329928"/>
              <a:ext cx="44009" cy="127135"/>
            </a:xfrm>
            <a:custGeom>
              <a:avLst/>
              <a:gdLst>
                <a:gd name="connsiteX0" fmla="*/ 44009 w 44009"/>
                <a:gd name="connsiteY0" fmla="*/ 0 h 127135"/>
                <a:gd name="connsiteX1" fmla="*/ 0 w 44009"/>
                <a:gd name="connsiteY1" fmla="*/ 44009 h 127135"/>
                <a:gd name="connsiteX2" fmla="*/ 39118 w 44009"/>
                <a:gd name="connsiteY2" fmla="*/ 83127 h 127135"/>
                <a:gd name="connsiteX3" fmla="*/ 0 w 44009"/>
                <a:gd name="connsiteY3" fmla="*/ 127135 h 12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09" h="127135">
                  <a:moveTo>
                    <a:pt x="44009" y="0"/>
                  </a:moveTo>
                  <a:lnTo>
                    <a:pt x="0" y="44009"/>
                  </a:lnTo>
                  <a:lnTo>
                    <a:pt x="39118" y="83127"/>
                  </a:lnTo>
                  <a:lnTo>
                    <a:pt x="0" y="12713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CCC162E-FA97-9248-AACC-541321386828}"/>
              </a:ext>
            </a:extLst>
          </p:cNvPr>
          <p:cNvSpPr/>
          <p:nvPr/>
        </p:nvSpPr>
        <p:spPr>
          <a:xfrm>
            <a:off x="4649927" y="5075338"/>
            <a:ext cx="420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PICC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2A9EF1B-8ABC-004F-9988-687987B71F38}"/>
              </a:ext>
            </a:extLst>
          </p:cNvPr>
          <p:cNvSpPr/>
          <p:nvPr/>
        </p:nvSpPr>
        <p:spPr>
          <a:xfrm>
            <a:off x="4589068" y="5432838"/>
            <a:ext cx="8098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Triple Lumen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67B7399-0B90-314A-83E6-10759A1E535C}"/>
              </a:ext>
            </a:extLst>
          </p:cNvPr>
          <p:cNvSpPr/>
          <p:nvPr/>
        </p:nvSpPr>
        <p:spPr>
          <a:xfrm>
            <a:off x="4624279" y="5948552"/>
            <a:ext cx="7857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cap="small" dirty="0">
                <a:latin typeface="+mj-lt"/>
                <a:cs typeface="Futura Medium" panose="020B0602020204020303" pitchFamily="34" charset="-79"/>
              </a:rPr>
              <a:t>INTRODUCTOR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1D78E40-D157-6A4D-9DB8-29DCE2A97305}"/>
              </a:ext>
            </a:extLst>
          </p:cNvPr>
          <p:cNvSpPr/>
          <p:nvPr/>
        </p:nvSpPr>
        <p:spPr>
          <a:xfrm>
            <a:off x="4666758" y="4594735"/>
            <a:ext cx="5357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cap="small" dirty="0">
                <a:latin typeface="+mj-lt"/>
                <a:cs typeface="Futura Medium" panose="020B0602020204020303" pitchFamily="34" charset="-79"/>
              </a:rPr>
              <a:t>14 ga VP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7CD8BE2-404E-614A-A626-78B60F201EEA}"/>
              </a:ext>
            </a:extLst>
          </p:cNvPr>
          <p:cNvSpPr/>
          <p:nvPr/>
        </p:nvSpPr>
        <p:spPr>
          <a:xfrm>
            <a:off x="4666758" y="4370344"/>
            <a:ext cx="5357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cap="small" dirty="0">
                <a:latin typeface="+mj-lt"/>
                <a:cs typeface="Futura Medium" panose="020B0602020204020303" pitchFamily="34" charset="-79"/>
              </a:rPr>
              <a:t>16 ga VP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1CBDBCD-ABD5-4842-88D0-C6EE9326723D}"/>
              </a:ext>
            </a:extLst>
          </p:cNvPr>
          <p:cNvSpPr/>
          <p:nvPr/>
        </p:nvSpPr>
        <p:spPr>
          <a:xfrm>
            <a:off x="4666758" y="4154304"/>
            <a:ext cx="5357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cap="small" dirty="0">
                <a:latin typeface="+mj-lt"/>
                <a:cs typeface="Futura Medium" panose="020B0602020204020303" pitchFamily="34" charset="-79"/>
              </a:rPr>
              <a:t>18 ga VP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E037A97-A806-1745-9FC8-60CD55FF1B78}"/>
              </a:ext>
            </a:extLst>
          </p:cNvPr>
          <p:cNvSpPr/>
          <p:nvPr/>
        </p:nvSpPr>
        <p:spPr>
          <a:xfrm>
            <a:off x="4666758" y="3703886"/>
            <a:ext cx="5357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cap="small" dirty="0">
                <a:latin typeface="+mj-lt"/>
                <a:cs typeface="Futura Medium" panose="020B0602020204020303" pitchFamily="34" charset="-79"/>
              </a:rPr>
              <a:t>20 ga VP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C554887A-EE9E-FF41-9D1B-D784AA5E930A}"/>
              </a:ext>
            </a:extLst>
          </p:cNvPr>
          <p:cNvSpPr/>
          <p:nvPr/>
        </p:nvSpPr>
        <p:spPr>
          <a:xfrm>
            <a:off x="8269055" y="3829346"/>
            <a:ext cx="36576" cy="36576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3D96689-CFEA-744E-9004-1FDF46C44AEF}"/>
              </a:ext>
            </a:extLst>
          </p:cNvPr>
          <p:cNvSpPr/>
          <p:nvPr/>
        </p:nvSpPr>
        <p:spPr>
          <a:xfrm>
            <a:off x="5817828" y="6609692"/>
            <a:ext cx="1470286" cy="1452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B6BE2A1-8A74-6741-9C06-C36B06847750}"/>
              </a:ext>
            </a:extLst>
          </p:cNvPr>
          <p:cNvSpPr/>
          <p:nvPr/>
        </p:nvSpPr>
        <p:spPr>
          <a:xfrm>
            <a:off x="5496112" y="6563661"/>
            <a:ext cx="255447" cy="23765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nip Same Side Corner Rectangle 148">
            <a:extLst>
              <a:ext uri="{FF2B5EF4-FFF2-40B4-BE49-F238E27FC236}">
                <a16:creationId xmlns:a16="http://schemas.microsoft.com/office/drawing/2014/main" id="{02B29C08-ECBE-C747-B1C9-CA3B2BCBC4ED}"/>
              </a:ext>
            </a:extLst>
          </p:cNvPr>
          <p:cNvSpPr/>
          <p:nvPr/>
        </p:nvSpPr>
        <p:spPr>
          <a:xfrm rot="5400000">
            <a:off x="5712152" y="6603072"/>
            <a:ext cx="237658" cy="158842"/>
          </a:xfrm>
          <a:prstGeom prst="snip2Same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E1F9BB18-1330-724D-BEA2-E6230C5898E9}"/>
              </a:ext>
            </a:extLst>
          </p:cNvPr>
          <p:cNvSpPr/>
          <p:nvPr/>
        </p:nvSpPr>
        <p:spPr>
          <a:xfrm>
            <a:off x="8205419" y="6592447"/>
            <a:ext cx="163849" cy="168074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9C4D79D-56FE-634B-A757-73E915D98A6C}"/>
              </a:ext>
            </a:extLst>
          </p:cNvPr>
          <p:cNvSpPr/>
          <p:nvPr/>
        </p:nvSpPr>
        <p:spPr>
          <a:xfrm>
            <a:off x="4501131" y="6323620"/>
            <a:ext cx="906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i="1" cap="small" dirty="0">
                <a:latin typeface="+mj-lt"/>
                <a:cs typeface="Futura Medium" panose="020B0602020204020303" pitchFamily="34" charset="-79"/>
              </a:rPr>
              <a:t>Rapid Infusion </a:t>
            </a:r>
            <a:br>
              <a:rPr lang="en-US" sz="1000" b="1" i="1" cap="small" dirty="0">
                <a:latin typeface="+mj-lt"/>
                <a:cs typeface="Futura Medium" panose="020B0602020204020303" pitchFamily="34" charset="-79"/>
              </a:rPr>
            </a:br>
            <a:r>
              <a:rPr lang="en-US" sz="1000" b="1" i="1" cap="small" dirty="0">
                <a:latin typeface="+mj-lt"/>
                <a:cs typeface="Futura Medium" panose="020B0602020204020303" pitchFamily="34" charset="-79"/>
              </a:rPr>
              <a:t>Catheter (RIC)</a:t>
            </a:r>
          </a:p>
        </p:txBody>
      </p:sp>
      <p:sp>
        <p:nvSpPr>
          <p:cNvPr id="154" name="Rounded Rectangle 153">
            <a:extLst>
              <a:ext uri="{FF2B5EF4-FFF2-40B4-BE49-F238E27FC236}">
                <a16:creationId xmlns:a16="http://schemas.microsoft.com/office/drawing/2014/main" id="{13A70EFD-0AE4-FE4E-B3DB-26B9A1938A7C}"/>
              </a:ext>
            </a:extLst>
          </p:cNvPr>
          <p:cNvSpPr/>
          <p:nvPr/>
        </p:nvSpPr>
        <p:spPr>
          <a:xfrm>
            <a:off x="3047463" y="2400420"/>
            <a:ext cx="2077375" cy="7995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161C424-E6D0-9C4B-A64B-5385C2428FB9}"/>
              </a:ext>
            </a:extLst>
          </p:cNvPr>
          <p:cNvSpPr/>
          <p:nvPr/>
        </p:nvSpPr>
        <p:spPr>
          <a:xfrm>
            <a:off x="3074821" y="2387432"/>
            <a:ext cx="1891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EXTENSIONES/CONECTORES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0791E44-B10A-D84C-AFF8-583737C08ADF}"/>
              </a:ext>
            </a:extLst>
          </p:cNvPr>
          <p:cNvSpPr/>
          <p:nvPr/>
        </p:nvSpPr>
        <p:spPr>
          <a:xfrm>
            <a:off x="4649927" y="4690751"/>
            <a:ext cx="78563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1.6 mm x 1.75"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45F5F79E-5945-8D4E-8C6C-6403C0061201}"/>
              </a:ext>
            </a:extLst>
          </p:cNvPr>
          <p:cNvSpPr/>
          <p:nvPr/>
        </p:nvSpPr>
        <p:spPr>
          <a:xfrm>
            <a:off x="4649927" y="4466784"/>
            <a:ext cx="85835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1.3 mm x 1.77"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29C98B0-BF5C-E44C-8815-892C0797279E}"/>
              </a:ext>
            </a:extLst>
          </p:cNvPr>
          <p:cNvSpPr/>
          <p:nvPr/>
        </p:nvSpPr>
        <p:spPr>
          <a:xfrm>
            <a:off x="4649927" y="4246068"/>
            <a:ext cx="89033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1.0 mm x 1.16"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990C577-4C74-4E46-AA18-B8179EB226CF}"/>
              </a:ext>
            </a:extLst>
          </p:cNvPr>
          <p:cNvGrpSpPr/>
          <p:nvPr/>
        </p:nvGrpSpPr>
        <p:grpSpPr>
          <a:xfrm>
            <a:off x="5656944" y="3983018"/>
            <a:ext cx="1849549" cy="121087"/>
            <a:chOff x="774700" y="4540603"/>
            <a:chExt cx="1849549" cy="121087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D073ECF-5BB1-3441-9E00-EC4407BCD7D0}"/>
                </a:ext>
              </a:extLst>
            </p:cNvPr>
            <p:cNvSpPr/>
            <p:nvPr/>
          </p:nvSpPr>
          <p:spPr>
            <a:xfrm>
              <a:off x="941019" y="4567092"/>
              <a:ext cx="1593667" cy="6836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BC84B554-5D12-3A40-99D0-336A01256E9D}"/>
                </a:ext>
              </a:extLst>
            </p:cNvPr>
            <p:cNvSpPr/>
            <p:nvPr/>
          </p:nvSpPr>
          <p:spPr>
            <a:xfrm>
              <a:off x="774700" y="4540603"/>
              <a:ext cx="255447" cy="12108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Snip Same Side Corner Rectangle 165">
              <a:extLst>
                <a:ext uri="{FF2B5EF4-FFF2-40B4-BE49-F238E27FC236}">
                  <a16:creationId xmlns:a16="http://schemas.microsoft.com/office/drawing/2014/main" id="{3DB557BE-C3C5-254E-BE50-05655B425645}"/>
                </a:ext>
              </a:extLst>
            </p:cNvPr>
            <p:cNvSpPr/>
            <p:nvPr/>
          </p:nvSpPr>
          <p:spPr>
            <a:xfrm rot="5400000">
              <a:off x="2540973" y="4552294"/>
              <a:ext cx="70865" cy="95687"/>
            </a:xfrm>
            <a:prstGeom prst="snip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F0F1C7D-95A4-9341-99DE-05C9B7D5BEB4}"/>
              </a:ext>
            </a:extLst>
          </p:cNvPr>
          <p:cNvSpPr/>
          <p:nvPr/>
        </p:nvSpPr>
        <p:spPr>
          <a:xfrm>
            <a:off x="4666758" y="3912181"/>
            <a:ext cx="5357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cap="small" dirty="0">
                <a:latin typeface="+mj-lt"/>
                <a:cs typeface="Futura Medium" panose="020B0602020204020303" pitchFamily="34" charset="-79"/>
              </a:rPr>
              <a:t>18 ga VP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F0B2A71-113C-DE42-9AEE-FC710654CF1D}"/>
              </a:ext>
            </a:extLst>
          </p:cNvPr>
          <p:cNvSpPr/>
          <p:nvPr/>
        </p:nvSpPr>
        <p:spPr>
          <a:xfrm>
            <a:off x="4649927" y="4003945"/>
            <a:ext cx="89688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1.0 mm x 2.5"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92634CCF-D934-1F42-8990-B8BA4DEFC7EA}"/>
              </a:ext>
            </a:extLst>
          </p:cNvPr>
          <p:cNvSpPr/>
          <p:nvPr/>
        </p:nvSpPr>
        <p:spPr>
          <a:xfrm>
            <a:off x="4649927" y="3800058"/>
            <a:ext cx="6626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0.8 mm x 1.16"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A8383304-F51B-AC45-8254-273DB377C3E1}"/>
              </a:ext>
            </a:extLst>
          </p:cNvPr>
          <p:cNvSpPr/>
          <p:nvPr/>
        </p:nvSpPr>
        <p:spPr>
          <a:xfrm>
            <a:off x="4683264" y="5179126"/>
            <a:ext cx="9035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5 Fr  x </a:t>
            </a:r>
            <a:r>
              <a:rPr lang="en-US" sz="600" b="1" dirty="0"/>
              <a:t>20”</a:t>
            </a:r>
          </a:p>
          <a:p>
            <a:r>
              <a:rPr lang="en-US" sz="600" dirty="0"/>
              <a:t>2 lumens: 18 &amp; 22 </a:t>
            </a:r>
            <a:r>
              <a:rPr lang="en-US" sz="600" dirty="0" err="1"/>
              <a:t>ga</a:t>
            </a:r>
            <a:r>
              <a:rPr lang="en-US" sz="600" dirty="0"/>
              <a:t> 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B83B1421-2AEC-B54F-8294-40CC251BB74F}"/>
              </a:ext>
            </a:extLst>
          </p:cNvPr>
          <p:cNvSpPr/>
          <p:nvPr/>
        </p:nvSpPr>
        <p:spPr>
          <a:xfrm>
            <a:off x="5634693" y="4957868"/>
            <a:ext cx="2503431" cy="598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C979928D-65D2-D74E-BDF9-BF46BFECE960}"/>
              </a:ext>
            </a:extLst>
          </p:cNvPr>
          <p:cNvSpPr/>
          <p:nvPr/>
        </p:nvSpPr>
        <p:spPr>
          <a:xfrm rot="231824">
            <a:off x="5417488" y="4942803"/>
            <a:ext cx="272484" cy="45719"/>
          </a:xfrm>
          <a:custGeom>
            <a:avLst/>
            <a:gdLst>
              <a:gd name="connsiteX0" fmla="*/ 215622 w 215622"/>
              <a:gd name="connsiteY0" fmla="*/ 75868 h 93163"/>
              <a:gd name="connsiteX1" fmla="*/ 67881 w 215622"/>
              <a:gd name="connsiteY1" fmla="*/ 87847 h 93163"/>
              <a:gd name="connsiteX2" fmla="*/ 0 w 215622"/>
              <a:gd name="connsiteY2" fmla="*/ 0 h 9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622" h="93163">
                <a:moveTo>
                  <a:pt x="215622" y="75868"/>
                </a:moveTo>
                <a:cubicBezTo>
                  <a:pt x="159720" y="88180"/>
                  <a:pt x="103818" y="100492"/>
                  <a:pt x="67881" y="87847"/>
                </a:cubicBezTo>
                <a:cubicBezTo>
                  <a:pt x="31944" y="75202"/>
                  <a:pt x="15972" y="37601"/>
                  <a:pt x="0" y="0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8D34C3DA-418B-B44B-92FB-C75A41E09DB0}"/>
              </a:ext>
            </a:extLst>
          </p:cNvPr>
          <p:cNvSpPr/>
          <p:nvPr/>
        </p:nvSpPr>
        <p:spPr>
          <a:xfrm>
            <a:off x="5634137" y="4927852"/>
            <a:ext cx="255447" cy="1210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39385CC2-E3C5-F04B-8F12-56C9E72B9B30}"/>
              </a:ext>
            </a:extLst>
          </p:cNvPr>
          <p:cNvSpPr/>
          <p:nvPr/>
        </p:nvSpPr>
        <p:spPr>
          <a:xfrm>
            <a:off x="8231089" y="4952214"/>
            <a:ext cx="77769" cy="745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484B737-69CB-E643-A9D9-492A4F49FD08}"/>
              </a:ext>
            </a:extLst>
          </p:cNvPr>
          <p:cNvGrpSpPr/>
          <p:nvPr/>
        </p:nvGrpSpPr>
        <p:grpSpPr>
          <a:xfrm>
            <a:off x="7792281" y="4922543"/>
            <a:ext cx="92452" cy="127136"/>
            <a:chOff x="3295752" y="5329928"/>
            <a:chExt cx="92452" cy="127136"/>
          </a:xfrm>
        </p:grpSpPr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E3C5C877-5D73-004A-BCFD-87D9CE19AEAC}"/>
                </a:ext>
              </a:extLst>
            </p:cNvPr>
            <p:cNvSpPr/>
            <p:nvPr/>
          </p:nvSpPr>
          <p:spPr>
            <a:xfrm>
              <a:off x="3318795" y="5329928"/>
              <a:ext cx="44009" cy="127135"/>
            </a:xfrm>
            <a:custGeom>
              <a:avLst/>
              <a:gdLst>
                <a:gd name="connsiteX0" fmla="*/ 44009 w 44009"/>
                <a:gd name="connsiteY0" fmla="*/ 0 h 127135"/>
                <a:gd name="connsiteX1" fmla="*/ 0 w 44009"/>
                <a:gd name="connsiteY1" fmla="*/ 44009 h 127135"/>
                <a:gd name="connsiteX2" fmla="*/ 39118 w 44009"/>
                <a:gd name="connsiteY2" fmla="*/ 83127 h 127135"/>
                <a:gd name="connsiteX3" fmla="*/ 0 w 44009"/>
                <a:gd name="connsiteY3" fmla="*/ 127135 h 12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09" h="127135">
                  <a:moveTo>
                    <a:pt x="44009" y="0"/>
                  </a:moveTo>
                  <a:lnTo>
                    <a:pt x="0" y="44009"/>
                  </a:lnTo>
                  <a:lnTo>
                    <a:pt x="39118" y="83127"/>
                  </a:lnTo>
                  <a:lnTo>
                    <a:pt x="0" y="127135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21E7BCA6-4E5B-5E4E-970D-2D82CA28B14E}"/>
                </a:ext>
              </a:extLst>
            </p:cNvPr>
            <p:cNvSpPr/>
            <p:nvPr/>
          </p:nvSpPr>
          <p:spPr>
            <a:xfrm>
              <a:off x="3295752" y="5329929"/>
              <a:ext cx="44009" cy="127135"/>
            </a:xfrm>
            <a:custGeom>
              <a:avLst/>
              <a:gdLst>
                <a:gd name="connsiteX0" fmla="*/ 44009 w 44009"/>
                <a:gd name="connsiteY0" fmla="*/ 0 h 127135"/>
                <a:gd name="connsiteX1" fmla="*/ 0 w 44009"/>
                <a:gd name="connsiteY1" fmla="*/ 44009 h 127135"/>
                <a:gd name="connsiteX2" fmla="*/ 39118 w 44009"/>
                <a:gd name="connsiteY2" fmla="*/ 83127 h 127135"/>
                <a:gd name="connsiteX3" fmla="*/ 0 w 44009"/>
                <a:gd name="connsiteY3" fmla="*/ 127135 h 12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09" h="127135">
                  <a:moveTo>
                    <a:pt x="44009" y="0"/>
                  </a:moveTo>
                  <a:lnTo>
                    <a:pt x="0" y="44009"/>
                  </a:lnTo>
                  <a:lnTo>
                    <a:pt x="39118" y="83127"/>
                  </a:lnTo>
                  <a:lnTo>
                    <a:pt x="0" y="12713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64EBDD40-7D10-B54B-A7DC-E90EE3564E95}"/>
                </a:ext>
              </a:extLst>
            </p:cNvPr>
            <p:cNvSpPr/>
            <p:nvPr/>
          </p:nvSpPr>
          <p:spPr>
            <a:xfrm>
              <a:off x="3344195" y="5329928"/>
              <a:ext cx="44009" cy="127135"/>
            </a:xfrm>
            <a:custGeom>
              <a:avLst/>
              <a:gdLst>
                <a:gd name="connsiteX0" fmla="*/ 44009 w 44009"/>
                <a:gd name="connsiteY0" fmla="*/ 0 h 127135"/>
                <a:gd name="connsiteX1" fmla="*/ 0 w 44009"/>
                <a:gd name="connsiteY1" fmla="*/ 44009 h 127135"/>
                <a:gd name="connsiteX2" fmla="*/ 39118 w 44009"/>
                <a:gd name="connsiteY2" fmla="*/ 83127 h 127135"/>
                <a:gd name="connsiteX3" fmla="*/ 0 w 44009"/>
                <a:gd name="connsiteY3" fmla="*/ 127135 h 12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09" h="127135">
                  <a:moveTo>
                    <a:pt x="44009" y="0"/>
                  </a:moveTo>
                  <a:lnTo>
                    <a:pt x="0" y="44009"/>
                  </a:lnTo>
                  <a:lnTo>
                    <a:pt x="39118" y="83127"/>
                  </a:lnTo>
                  <a:lnTo>
                    <a:pt x="0" y="12713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AB2D26AA-54FA-6646-85B7-0858A68984BC}"/>
              </a:ext>
            </a:extLst>
          </p:cNvPr>
          <p:cNvSpPr/>
          <p:nvPr/>
        </p:nvSpPr>
        <p:spPr>
          <a:xfrm>
            <a:off x="4649927" y="4764199"/>
            <a:ext cx="420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PICC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C9E7542C-3BD5-DA4C-A983-FBDDE30984DF}"/>
              </a:ext>
            </a:extLst>
          </p:cNvPr>
          <p:cNvSpPr/>
          <p:nvPr/>
        </p:nvSpPr>
        <p:spPr>
          <a:xfrm>
            <a:off x="4665895" y="4867987"/>
            <a:ext cx="989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5 Fr x </a:t>
            </a:r>
            <a:r>
              <a:rPr lang="en-US" sz="600" b="1" dirty="0"/>
              <a:t>20”</a:t>
            </a:r>
          </a:p>
          <a:p>
            <a:r>
              <a:rPr lang="en-US" sz="600" dirty="0"/>
              <a:t>1 lumen 16 </a:t>
            </a:r>
            <a:r>
              <a:rPr lang="en-US" sz="600" dirty="0" err="1"/>
              <a:t>ga</a:t>
            </a:r>
            <a:r>
              <a:rPr lang="en-US" sz="600" dirty="0"/>
              <a:t> 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5DAD620A-378E-7441-84F2-AFEE6658BC3D}"/>
              </a:ext>
            </a:extLst>
          </p:cNvPr>
          <p:cNvSpPr/>
          <p:nvPr/>
        </p:nvSpPr>
        <p:spPr>
          <a:xfrm>
            <a:off x="4649927" y="5551623"/>
            <a:ext cx="785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18 </a:t>
            </a:r>
            <a:r>
              <a:rPr lang="en-US" sz="600" dirty="0" err="1"/>
              <a:t>ga</a:t>
            </a:r>
            <a:r>
              <a:rPr lang="en-US" sz="600" dirty="0"/>
              <a:t> x 180 mm </a:t>
            </a:r>
          </a:p>
          <a:p>
            <a:r>
              <a:rPr lang="en-US" sz="600" dirty="0"/>
              <a:t>18 </a:t>
            </a:r>
            <a:r>
              <a:rPr lang="en-US" sz="600" dirty="0" err="1"/>
              <a:t>ga</a:t>
            </a:r>
            <a:r>
              <a:rPr lang="en-US" sz="600" dirty="0"/>
              <a:t> x 190 mm</a:t>
            </a:r>
          </a:p>
          <a:p>
            <a:r>
              <a:rPr lang="en-US" sz="600" dirty="0"/>
              <a:t>16 </a:t>
            </a:r>
            <a:r>
              <a:rPr lang="en-US" sz="600" dirty="0" err="1"/>
              <a:t>ga</a:t>
            </a:r>
            <a:r>
              <a:rPr lang="en-US" sz="600" dirty="0"/>
              <a:t> x 200 mm</a:t>
            </a:r>
          </a:p>
          <a:p>
            <a:r>
              <a:rPr lang="en-US" sz="600" dirty="0"/>
              <a:t> </a:t>
            </a:r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7E09D9F9-089F-9440-B014-29667B0006CE}"/>
              </a:ext>
            </a:extLst>
          </p:cNvPr>
          <p:cNvGrpSpPr/>
          <p:nvPr/>
        </p:nvGrpSpPr>
        <p:grpSpPr>
          <a:xfrm>
            <a:off x="8230148" y="5616323"/>
            <a:ext cx="117565" cy="112623"/>
            <a:chOff x="3526680" y="5534769"/>
            <a:chExt cx="117565" cy="112623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B39D71C-D496-7E4D-B786-BD8F7E241F66}"/>
                </a:ext>
              </a:extLst>
            </p:cNvPr>
            <p:cNvSpPr/>
            <p:nvPr/>
          </p:nvSpPr>
          <p:spPr>
            <a:xfrm>
              <a:off x="3526680" y="5534769"/>
              <a:ext cx="117565" cy="112623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CA0DBF8C-D585-B54C-B6D6-5E9CAF4AF9A1}"/>
                </a:ext>
              </a:extLst>
            </p:cNvPr>
            <p:cNvCxnSpPr>
              <a:cxnSpLocks/>
              <a:stCxn id="82" idx="0"/>
              <a:endCxn id="82" idx="4"/>
            </p:cNvCxnSpPr>
            <p:nvPr/>
          </p:nvCxnSpPr>
          <p:spPr>
            <a:xfrm>
              <a:off x="3585463" y="5534769"/>
              <a:ext cx="0" cy="112623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ED2E8803-1B48-2342-9C4B-542AFA86850E}"/>
                </a:ext>
              </a:extLst>
            </p:cNvPr>
            <p:cNvCxnSpPr>
              <a:cxnSpLocks/>
              <a:stCxn id="82" idx="6"/>
            </p:cNvCxnSpPr>
            <p:nvPr/>
          </p:nvCxnSpPr>
          <p:spPr>
            <a:xfrm flipH="1" flipV="1">
              <a:off x="3583875" y="5591080"/>
              <a:ext cx="60370" cy="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A7C7EA52-0669-B549-83BF-95E4D2B621AC}"/>
              </a:ext>
            </a:extLst>
          </p:cNvPr>
          <p:cNvGrpSpPr/>
          <p:nvPr/>
        </p:nvGrpSpPr>
        <p:grpSpPr>
          <a:xfrm>
            <a:off x="5644111" y="3550604"/>
            <a:ext cx="989431" cy="121087"/>
            <a:chOff x="774700" y="4540603"/>
            <a:chExt cx="989431" cy="121087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A94F9DD-2C79-6444-91A6-C5FE0D76F924}"/>
                </a:ext>
              </a:extLst>
            </p:cNvPr>
            <p:cNvSpPr/>
            <p:nvPr/>
          </p:nvSpPr>
          <p:spPr>
            <a:xfrm>
              <a:off x="941020" y="4585862"/>
              <a:ext cx="785472" cy="365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E7CF1B25-1829-C742-B02B-A34287C8A16C}"/>
                </a:ext>
              </a:extLst>
            </p:cNvPr>
            <p:cNvSpPr/>
            <p:nvPr/>
          </p:nvSpPr>
          <p:spPr>
            <a:xfrm>
              <a:off x="774700" y="4540603"/>
              <a:ext cx="255447" cy="12108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nip Same Side Corner Rectangle 194">
              <a:extLst>
                <a:ext uri="{FF2B5EF4-FFF2-40B4-BE49-F238E27FC236}">
                  <a16:creationId xmlns:a16="http://schemas.microsoft.com/office/drawing/2014/main" id="{78DF9382-778F-794F-A534-E5718ADD01A0}"/>
                </a:ext>
              </a:extLst>
            </p:cNvPr>
            <p:cNvSpPr/>
            <p:nvPr/>
          </p:nvSpPr>
          <p:spPr>
            <a:xfrm rot="5400000">
              <a:off x="1707293" y="4565601"/>
              <a:ext cx="36576" cy="77100"/>
            </a:xfrm>
            <a:prstGeom prst="snip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9E9C196-8C0C-F248-AAAF-D168301D4455}"/>
              </a:ext>
            </a:extLst>
          </p:cNvPr>
          <p:cNvSpPr/>
          <p:nvPr/>
        </p:nvSpPr>
        <p:spPr>
          <a:xfrm>
            <a:off x="4666758" y="3464972"/>
            <a:ext cx="5357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cap="small" dirty="0">
                <a:latin typeface="+mj-lt"/>
                <a:cs typeface="Futura Medium" panose="020B0602020204020303" pitchFamily="34" charset="-79"/>
              </a:rPr>
              <a:t>22 ga VP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479E2D50-3182-B84B-8E28-6D6F85808678}"/>
              </a:ext>
            </a:extLst>
          </p:cNvPr>
          <p:cNvSpPr/>
          <p:nvPr/>
        </p:nvSpPr>
        <p:spPr>
          <a:xfrm>
            <a:off x="4649927" y="3561822"/>
            <a:ext cx="66261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0.8 mm x 1.16"</a:t>
            </a: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FFC84DFF-5C92-E64D-A2A6-8E770F67BC19}"/>
              </a:ext>
            </a:extLst>
          </p:cNvPr>
          <p:cNvSpPr/>
          <p:nvPr/>
        </p:nvSpPr>
        <p:spPr>
          <a:xfrm>
            <a:off x="8269055" y="3605826"/>
            <a:ext cx="27432" cy="27432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D1759BE-6227-8E48-8895-96FFD425A0CC}"/>
              </a:ext>
            </a:extLst>
          </p:cNvPr>
          <p:cNvSpPr/>
          <p:nvPr/>
        </p:nvSpPr>
        <p:spPr>
          <a:xfrm>
            <a:off x="4649927" y="6065846"/>
            <a:ext cx="7856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8.5 Fr x 100 mm </a:t>
            </a:r>
          </a:p>
          <a:p>
            <a:r>
              <a:rPr lang="en-US" sz="600" dirty="0"/>
              <a:t> 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E3D7A97-762E-CE4F-84F8-80602A5D95EB}"/>
              </a:ext>
            </a:extLst>
          </p:cNvPr>
          <p:cNvSpPr/>
          <p:nvPr/>
        </p:nvSpPr>
        <p:spPr>
          <a:xfrm>
            <a:off x="4649927" y="6604665"/>
            <a:ext cx="7856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8.5 Fr x 50 mm</a:t>
            </a:r>
          </a:p>
          <a:p>
            <a:r>
              <a:rPr lang="en-US" sz="600" dirty="0"/>
              <a:t> 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21F4429C-BF70-EC49-B4F4-CBCC5FA51025}"/>
              </a:ext>
            </a:extLst>
          </p:cNvPr>
          <p:cNvSpPr/>
          <p:nvPr/>
        </p:nvSpPr>
        <p:spPr>
          <a:xfrm>
            <a:off x="8433901" y="3490838"/>
            <a:ext cx="5934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cap="small" dirty="0">
                <a:latin typeface="+mj-lt"/>
                <a:cs typeface="Futura Medium" panose="020B0602020204020303" pitchFamily="34" charset="-79"/>
              </a:rPr>
              <a:t>36 </a:t>
            </a:r>
            <a:r>
              <a:rPr lang="en-US" sz="800" cap="small" dirty="0">
                <a:latin typeface="+mj-lt"/>
                <a:cs typeface="Futura Medium" panose="020B0602020204020303" pitchFamily="34" charset="-79"/>
              </a:rPr>
              <a:t>ml/min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CDFBD05-FAC0-9F48-92D4-B8A23176CCCC}"/>
              </a:ext>
            </a:extLst>
          </p:cNvPr>
          <p:cNvSpPr/>
          <p:nvPr/>
        </p:nvSpPr>
        <p:spPr>
          <a:xfrm>
            <a:off x="8433901" y="3711692"/>
            <a:ext cx="5934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cap="small" dirty="0">
                <a:latin typeface="+mj-lt"/>
                <a:cs typeface="Futura Medium" panose="020B0602020204020303" pitchFamily="34" charset="-79"/>
              </a:rPr>
              <a:t>60 </a:t>
            </a:r>
            <a:r>
              <a:rPr lang="en-US" sz="800" cap="small" dirty="0">
                <a:latin typeface="+mj-lt"/>
                <a:cs typeface="Futura Medium" panose="020B0602020204020303" pitchFamily="34" charset="-79"/>
              </a:rPr>
              <a:t>ml/min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1379F8FC-C27A-0846-8A02-A4478BD0C9BD}"/>
              </a:ext>
            </a:extLst>
          </p:cNvPr>
          <p:cNvSpPr/>
          <p:nvPr/>
        </p:nvSpPr>
        <p:spPr>
          <a:xfrm>
            <a:off x="8433901" y="3929623"/>
            <a:ext cx="5934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cap="small" dirty="0">
                <a:latin typeface="+mj-lt"/>
                <a:cs typeface="Futura Medium" panose="020B0602020204020303" pitchFamily="34" charset="-79"/>
              </a:rPr>
              <a:t>85 </a:t>
            </a:r>
            <a:r>
              <a:rPr lang="en-US" sz="800" cap="small" dirty="0">
                <a:latin typeface="+mj-lt"/>
                <a:cs typeface="Futura Medium" panose="020B0602020204020303" pitchFamily="34" charset="-79"/>
              </a:rPr>
              <a:t>ml/min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FF1BE971-1D85-A444-8FC7-9CA8254ADFE7}"/>
              </a:ext>
            </a:extLst>
          </p:cNvPr>
          <p:cNvSpPr/>
          <p:nvPr/>
        </p:nvSpPr>
        <p:spPr>
          <a:xfrm>
            <a:off x="8408253" y="4127625"/>
            <a:ext cx="6447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cap="small" dirty="0">
                <a:latin typeface="+mj-lt"/>
                <a:cs typeface="Futura Medium" panose="020B0602020204020303" pitchFamily="34" charset="-79"/>
              </a:rPr>
              <a:t>105 </a:t>
            </a:r>
            <a:r>
              <a:rPr lang="en-US" sz="800" cap="small" dirty="0">
                <a:latin typeface="+mj-lt"/>
                <a:cs typeface="Futura Medium" panose="020B0602020204020303" pitchFamily="34" charset="-79"/>
              </a:rPr>
              <a:t>ml/min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EC5A54E2-21FD-D64A-B5AD-65ABBD381CFF}"/>
              </a:ext>
            </a:extLst>
          </p:cNvPr>
          <p:cNvSpPr/>
          <p:nvPr/>
        </p:nvSpPr>
        <p:spPr>
          <a:xfrm>
            <a:off x="8408253" y="4379291"/>
            <a:ext cx="6447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cap="small" dirty="0">
                <a:latin typeface="+mj-lt"/>
                <a:cs typeface="Futura Medium" panose="020B0602020204020303" pitchFamily="34" charset="-79"/>
              </a:rPr>
              <a:t>205 </a:t>
            </a:r>
            <a:r>
              <a:rPr lang="en-US" sz="800" cap="small" dirty="0">
                <a:latin typeface="+mj-lt"/>
                <a:cs typeface="Futura Medium" panose="020B0602020204020303" pitchFamily="34" charset="-79"/>
              </a:rPr>
              <a:t>ml/min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689A6EE0-DACC-8248-B6A3-A7D278683005}"/>
              </a:ext>
            </a:extLst>
          </p:cNvPr>
          <p:cNvSpPr/>
          <p:nvPr/>
        </p:nvSpPr>
        <p:spPr>
          <a:xfrm>
            <a:off x="8408253" y="4605081"/>
            <a:ext cx="6447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cap="small" dirty="0">
                <a:latin typeface="+mj-lt"/>
                <a:cs typeface="Futura Medium" panose="020B0602020204020303" pitchFamily="34" charset="-79"/>
              </a:rPr>
              <a:t>330 </a:t>
            </a:r>
            <a:r>
              <a:rPr lang="en-US" sz="800" cap="small" dirty="0">
                <a:latin typeface="+mj-lt"/>
                <a:cs typeface="Futura Medium" panose="020B0602020204020303" pitchFamily="34" charset="-79"/>
              </a:rPr>
              <a:t>ml/min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B13EF360-C5D8-3F42-8C64-45CE09854BB9}"/>
              </a:ext>
            </a:extLst>
          </p:cNvPr>
          <p:cNvSpPr/>
          <p:nvPr/>
        </p:nvSpPr>
        <p:spPr>
          <a:xfrm>
            <a:off x="8433901" y="4866752"/>
            <a:ext cx="5934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cap="small" dirty="0">
                <a:latin typeface="+mj-lt"/>
                <a:cs typeface="Futura Medium" panose="020B0602020204020303" pitchFamily="34" charset="-79"/>
              </a:rPr>
              <a:t>15 </a:t>
            </a:r>
            <a:r>
              <a:rPr lang="en-US" sz="800" cap="small" dirty="0">
                <a:latin typeface="+mj-lt"/>
                <a:cs typeface="Futura Medium" panose="020B0602020204020303" pitchFamily="34" charset="-79"/>
              </a:rPr>
              <a:t>ml/min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6F144B2-F3EA-D548-9951-06B34A66C428}"/>
              </a:ext>
            </a:extLst>
          </p:cNvPr>
          <p:cNvSpPr/>
          <p:nvPr/>
        </p:nvSpPr>
        <p:spPr>
          <a:xfrm>
            <a:off x="8433901" y="5186096"/>
            <a:ext cx="5934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cap="small" dirty="0">
                <a:latin typeface="+mj-lt"/>
                <a:cs typeface="Futura Medium" panose="020B0602020204020303" pitchFamily="34" charset="-79"/>
              </a:rPr>
              <a:t>10 </a:t>
            </a:r>
            <a:r>
              <a:rPr lang="en-US" sz="800" cap="small" dirty="0">
                <a:latin typeface="+mj-lt"/>
                <a:cs typeface="Futura Medium" panose="020B0602020204020303" pitchFamily="34" charset="-79"/>
              </a:rPr>
              <a:t>ml/min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FED1AE09-9541-6349-AB8B-A285E21E86C1}"/>
              </a:ext>
            </a:extLst>
          </p:cNvPr>
          <p:cNvSpPr/>
          <p:nvPr/>
        </p:nvSpPr>
        <p:spPr>
          <a:xfrm>
            <a:off x="8408253" y="5568093"/>
            <a:ext cx="6447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cap="small" dirty="0">
                <a:latin typeface="+mj-lt"/>
                <a:cs typeface="Futura Medium" panose="020B0602020204020303" pitchFamily="34" charset="-79"/>
              </a:rPr>
              <a:t>105 </a:t>
            </a:r>
            <a:r>
              <a:rPr lang="en-US" sz="800" cap="small" dirty="0">
                <a:latin typeface="+mj-lt"/>
                <a:cs typeface="Futura Medium" panose="020B0602020204020303" pitchFamily="34" charset="-79"/>
              </a:rPr>
              <a:t>ml/min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51662B15-6D8E-1B4F-B0C6-0B09DAA05E6A}"/>
              </a:ext>
            </a:extLst>
          </p:cNvPr>
          <p:cNvSpPr/>
          <p:nvPr/>
        </p:nvSpPr>
        <p:spPr>
          <a:xfrm>
            <a:off x="8408253" y="6012105"/>
            <a:ext cx="6447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cap="small" dirty="0">
                <a:latin typeface="+mj-lt"/>
                <a:cs typeface="Futura Medium" panose="020B0602020204020303" pitchFamily="34" charset="-79"/>
              </a:rPr>
              <a:t>130 </a:t>
            </a:r>
            <a:r>
              <a:rPr lang="en-US" sz="800" cap="small" dirty="0">
                <a:latin typeface="+mj-lt"/>
                <a:cs typeface="Futura Medium" panose="020B0602020204020303" pitchFamily="34" charset="-79"/>
              </a:rPr>
              <a:t>ml/min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3B8E0A41-E29E-FE4D-AAB8-43E0514C6E5C}"/>
              </a:ext>
            </a:extLst>
          </p:cNvPr>
          <p:cNvSpPr/>
          <p:nvPr/>
        </p:nvSpPr>
        <p:spPr>
          <a:xfrm>
            <a:off x="8408253" y="6563661"/>
            <a:ext cx="6447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cap="small" dirty="0">
                <a:latin typeface="+mj-lt"/>
                <a:cs typeface="Futura Medium" panose="020B0602020204020303" pitchFamily="34" charset="-79"/>
              </a:rPr>
              <a:t>400 </a:t>
            </a:r>
            <a:r>
              <a:rPr lang="en-US" sz="800" cap="small" dirty="0">
                <a:latin typeface="+mj-lt"/>
                <a:cs typeface="Futura Medium" panose="020B0602020204020303" pitchFamily="34" charset="-79"/>
              </a:rPr>
              <a:t>ml/min</a:t>
            </a:r>
          </a:p>
        </p:txBody>
      </p:sp>
      <p:sp>
        <p:nvSpPr>
          <p:cNvPr id="213" name="Freeform 212">
            <a:extLst>
              <a:ext uri="{FF2B5EF4-FFF2-40B4-BE49-F238E27FC236}">
                <a16:creationId xmlns:a16="http://schemas.microsoft.com/office/drawing/2014/main" id="{1DAB4754-5A18-8243-BA7D-FD7B128877D5}"/>
              </a:ext>
            </a:extLst>
          </p:cNvPr>
          <p:cNvSpPr/>
          <p:nvPr/>
        </p:nvSpPr>
        <p:spPr>
          <a:xfrm rot="657081">
            <a:off x="5329423" y="6578348"/>
            <a:ext cx="586894" cy="118121"/>
          </a:xfrm>
          <a:custGeom>
            <a:avLst/>
            <a:gdLst>
              <a:gd name="connsiteX0" fmla="*/ 271525 w 275893"/>
              <a:gd name="connsiteY0" fmla="*/ 0 h 311455"/>
              <a:gd name="connsiteX1" fmla="*/ 267532 w 275893"/>
              <a:gd name="connsiteY1" fmla="*/ 159721 h 311455"/>
              <a:gd name="connsiteX2" fmla="*/ 195657 w 275893"/>
              <a:gd name="connsiteY2" fmla="*/ 267532 h 311455"/>
              <a:gd name="connsiteX3" fmla="*/ 0 w 275893"/>
              <a:gd name="connsiteY3" fmla="*/ 311455 h 31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893" h="311455">
                <a:moveTo>
                  <a:pt x="271525" y="0"/>
                </a:moveTo>
                <a:cubicBezTo>
                  <a:pt x="275851" y="57566"/>
                  <a:pt x="280177" y="115132"/>
                  <a:pt x="267532" y="159721"/>
                </a:cubicBezTo>
                <a:cubicBezTo>
                  <a:pt x="254887" y="204310"/>
                  <a:pt x="240246" y="242243"/>
                  <a:pt x="195657" y="267532"/>
                </a:cubicBezTo>
                <a:cubicBezTo>
                  <a:pt x="151068" y="292821"/>
                  <a:pt x="75534" y="302138"/>
                  <a:pt x="0" y="311455"/>
                </a:cubicBezTo>
              </a:path>
            </a:pathLst>
          </a:custGeom>
          <a:noFill/>
          <a:ln w="1143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87B0AA83-6525-8745-9454-1F512216F916}"/>
              </a:ext>
            </a:extLst>
          </p:cNvPr>
          <p:cNvSpPr/>
          <p:nvPr/>
        </p:nvSpPr>
        <p:spPr>
          <a:xfrm>
            <a:off x="3089665" y="2542659"/>
            <a:ext cx="2046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/>
              <a:t>Cada</a:t>
            </a:r>
            <a:r>
              <a:rPr lang="en-US" sz="900" dirty="0"/>
              <a:t> </a:t>
            </a:r>
            <a:r>
              <a:rPr lang="en-US" sz="900" dirty="0" err="1"/>
              <a:t>conexión</a:t>
            </a:r>
            <a:r>
              <a:rPr lang="en-US" sz="900" dirty="0"/>
              <a:t> </a:t>
            </a:r>
            <a:r>
              <a:rPr lang="en-US" sz="900" dirty="0" err="1"/>
              <a:t>adicional</a:t>
            </a:r>
            <a:r>
              <a:rPr lang="en-US" sz="900" dirty="0"/>
              <a:t> </a:t>
            </a:r>
            <a:r>
              <a:rPr lang="en-US" sz="900" dirty="0" err="1"/>
              <a:t>puede</a:t>
            </a:r>
            <a:r>
              <a:rPr lang="en-US" sz="900" dirty="0"/>
              <a:t> </a:t>
            </a:r>
            <a:r>
              <a:rPr lang="en-US" sz="900" dirty="0" err="1"/>
              <a:t>reducir</a:t>
            </a:r>
            <a:r>
              <a:rPr lang="en-US" sz="900" dirty="0"/>
              <a:t> </a:t>
            </a:r>
            <a:r>
              <a:rPr lang="en-US" sz="900" dirty="0" err="1"/>
              <a:t>el</a:t>
            </a:r>
            <a:r>
              <a:rPr lang="en-US" sz="900" dirty="0"/>
              <a:t> </a:t>
            </a:r>
            <a:r>
              <a:rPr lang="en-US" sz="900" dirty="0" err="1"/>
              <a:t>flujo</a:t>
            </a:r>
            <a:r>
              <a:rPr lang="en-US" sz="900" dirty="0"/>
              <a:t> hasta un 30%. Remover </a:t>
            </a:r>
            <a:r>
              <a:rPr lang="en-US" sz="900" dirty="0" err="1"/>
              <a:t>conectores</a:t>
            </a:r>
            <a:r>
              <a:rPr lang="en-US" sz="900" dirty="0"/>
              <a:t>, tapas y extensors </a:t>
            </a:r>
            <a:r>
              <a:rPr lang="en-US" sz="900" dirty="0" err="1"/>
              <a:t>innecesarios</a:t>
            </a:r>
            <a:r>
              <a:rPr lang="en-US" sz="900" dirty="0"/>
              <a:t>.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63945E1-D580-4047-957C-9CB5E4B76C84}"/>
              </a:ext>
            </a:extLst>
          </p:cNvPr>
          <p:cNvSpPr/>
          <p:nvPr/>
        </p:nvSpPr>
        <p:spPr>
          <a:xfrm>
            <a:off x="7857" y="2539571"/>
            <a:ext cx="2843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usar </a:t>
            </a: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hemoderivados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de forma </a:t>
            </a: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balanceada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720F2513-21BD-9148-88FD-36D506880EDF}"/>
              </a:ext>
            </a:extLst>
          </p:cNvPr>
          <p:cNvSpPr/>
          <p:nvPr/>
        </p:nvSpPr>
        <p:spPr>
          <a:xfrm>
            <a:off x="5205395" y="2360237"/>
            <a:ext cx="880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INTRAÓSEA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8ABD6CAB-954B-AB46-877B-ABD42BED6BA5}"/>
              </a:ext>
            </a:extLst>
          </p:cNvPr>
          <p:cNvSpPr/>
          <p:nvPr/>
        </p:nvSpPr>
        <p:spPr>
          <a:xfrm>
            <a:off x="5217024" y="2506357"/>
            <a:ext cx="2870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El </a:t>
            </a:r>
            <a:r>
              <a:rPr lang="en-US" sz="900" dirty="0" err="1"/>
              <a:t>flujo</a:t>
            </a:r>
            <a:r>
              <a:rPr lang="en-US" sz="900" dirty="0"/>
              <a:t> </a:t>
            </a:r>
            <a:r>
              <a:rPr lang="en-US" sz="900" dirty="0" err="1"/>
              <a:t>depende</a:t>
            </a:r>
            <a:r>
              <a:rPr lang="en-US" sz="900" dirty="0"/>
              <a:t> del </a:t>
            </a:r>
            <a:r>
              <a:rPr lang="en-US" sz="900" dirty="0" err="1"/>
              <a:t>tipo</a:t>
            </a:r>
            <a:r>
              <a:rPr lang="en-US" sz="900" dirty="0"/>
              <a:t> de </a:t>
            </a:r>
            <a:r>
              <a:rPr lang="en-US" sz="900" dirty="0" err="1"/>
              <a:t>hueso</a:t>
            </a:r>
            <a:r>
              <a:rPr lang="en-US" sz="900" dirty="0"/>
              <a:t> </a:t>
            </a:r>
            <a:r>
              <a:rPr lang="en-US" sz="900" dirty="0" err="1"/>
              <a:t>más</a:t>
            </a:r>
            <a:r>
              <a:rPr lang="en-US" sz="900" dirty="0"/>
              <a:t> que de la </a:t>
            </a:r>
            <a:r>
              <a:rPr lang="en-US" sz="900" dirty="0" err="1"/>
              <a:t>aguja</a:t>
            </a:r>
            <a:r>
              <a:rPr lang="en-US" sz="9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La tibia es comparable a una VP de 18 gauge </a:t>
            </a:r>
            <a:r>
              <a:rPr lang="en-US" sz="900" dirty="0" err="1"/>
              <a:t>larga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El humeral es comparable a una VP de 16 gauge </a:t>
            </a:r>
            <a:r>
              <a:rPr lang="en-US" sz="900" dirty="0" err="1"/>
              <a:t>larga</a:t>
            </a:r>
            <a:endParaRPr lang="en-US" sz="900" dirty="0"/>
          </a:p>
          <a:p>
            <a:r>
              <a:rPr lang="en-US" sz="900" dirty="0" err="1"/>
              <a:t>Tasas</a:t>
            </a:r>
            <a:r>
              <a:rPr lang="en-US" sz="900" dirty="0"/>
              <a:t> de </a:t>
            </a:r>
            <a:r>
              <a:rPr lang="en-US" sz="900" dirty="0" err="1"/>
              <a:t>flujo</a:t>
            </a:r>
            <a:r>
              <a:rPr lang="en-US" sz="900" dirty="0"/>
              <a:t> </a:t>
            </a:r>
            <a:r>
              <a:rPr lang="en-US" sz="900" dirty="0" err="1"/>
              <a:t>típicas</a:t>
            </a:r>
            <a:r>
              <a:rPr lang="en-US" sz="900" dirty="0"/>
              <a:t> = 50-100 ml/min c/</a:t>
            </a:r>
            <a:r>
              <a:rPr lang="en-US" sz="900" dirty="0" err="1"/>
              <a:t>infusor</a:t>
            </a:r>
            <a:r>
              <a:rPr lang="en-US" sz="900" dirty="0"/>
              <a:t> a </a:t>
            </a:r>
            <a:r>
              <a:rPr lang="en-US" sz="900" dirty="0" err="1"/>
              <a:t>presión</a:t>
            </a:r>
            <a:endParaRPr lang="en-US" sz="900" dirty="0"/>
          </a:p>
        </p:txBody>
      </p:sp>
      <p:sp>
        <p:nvSpPr>
          <p:cNvPr id="222" name="Freeform 221">
            <a:extLst>
              <a:ext uri="{FF2B5EF4-FFF2-40B4-BE49-F238E27FC236}">
                <a16:creationId xmlns:a16="http://schemas.microsoft.com/office/drawing/2014/main" id="{E9B6E8F5-1DE4-224F-97B6-79B394AC50A5}"/>
              </a:ext>
            </a:extLst>
          </p:cNvPr>
          <p:cNvSpPr/>
          <p:nvPr/>
        </p:nvSpPr>
        <p:spPr>
          <a:xfrm rot="5400000" flipH="1">
            <a:off x="8701766" y="2965375"/>
            <a:ext cx="471340" cy="136941"/>
          </a:xfrm>
          <a:custGeom>
            <a:avLst/>
            <a:gdLst>
              <a:gd name="connsiteX0" fmla="*/ 471340 w 471340"/>
              <a:gd name="connsiteY0" fmla="*/ 207900 h 207900"/>
              <a:gd name="connsiteX1" fmla="*/ 216816 w 471340"/>
              <a:gd name="connsiteY1" fmla="*/ 511 h 207900"/>
              <a:gd name="connsiteX2" fmla="*/ 0 w 471340"/>
              <a:gd name="connsiteY2" fmla="*/ 160766 h 2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340" h="207900">
                <a:moveTo>
                  <a:pt x="471340" y="207900"/>
                </a:moveTo>
                <a:cubicBezTo>
                  <a:pt x="383356" y="108133"/>
                  <a:pt x="295373" y="8367"/>
                  <a:pt x="216816" y="511"/>
                </a:cubicBezTo>
                <a:cubicBezTo>
                  <a:pt x="138259" y="-7345"/>
                  <a:pt x="69129" y="76710"/>
                  <a:pt x="0" y="160766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CD79DA34-79DB-F244-A426-22438F1B4C88}"/>
              </a:ext>
            </a:extLst>
          </p:cNvPr>
          <p:cNvSpPr/>
          <p:nvPr/>
        </p:nvSpPr>
        <p:spPr>
          <a:xfrm>
            <a:off x="8216828" y="3270788"/>
            <a:ext cx="9400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1m </a:t>
            </a: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gravedad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4D91B86-0E66-9346-BAD6-78195652E122}"/>
              </a:ext>
            </a:extLst>
          </p:cNvPr>
          <p:cNvSpPr/>
          <p:nvPr/>
        </p:nvSpPr>
        <p:spPr>
          <a:xfrm>
            <a:off x="8050173" y="2436929"/>
            <a:ext cx="11739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err="1"/>
              <a:t>Aumento</a:t>
            </a:r>
            <a:r>
              <a:rPr lang="en-US" sz="900" i="1" dirty="0"/>
              <a:t> de </a:t>
            </a:r>
            <a:r>
              <a:rPr lang="en-US" sz="900" b="1" i="1" dirty="0"/>
              <a:t>hasta 3 </a:t>
            </a:r>
            <a:r>
              <a:rPr lang="en-US" sz="900" b="1" i="1" dirty="0" err="1"/>
              <a:t>veces</a:t>
            </a:r>
            <a:r>
              <a:rPr lang="en-US" sz="900" i="1" dirty="0"/>
              <a:t> </a:t>
            </a:r>
            <a:r>
              <a:rPr lang="en-US" sz="900" i="1" dirty="0" err="1"/>
              <a:t>aplicando</a:t>
            </a:r>
            <a:r>
              <a:rPr lang="en-US" sz="900" i="1" dirty="0"/>
              <a:t> </a:t>
            </a:r>
            <a:r>
              <a:rPr lang="en-US" sz="900" i="1" dirty="0" err="1"/>
              <a:t>presión</a:t>
            </a:r>
            <a:r>
              <a:rPr lang="en-US" sz="900" i="1" dirty="0"/>
              <a:t> a </a:t>
            </a:r>
            <a:br>
              <a:rPr lang="en-US" sz="900" i="1" dirty="0"/>
            </a:br>
            <a:r>
              <a:rPr lang="en-US" sz="900" i="1" dirty="0"/>
              <a:t>300mmHg    </a:t>
            </a:r>
          </a:p>
          <a:p>
            <a:r>
              <a:rPr lang="en-US" sz="900" i="1" dirty="0"/>
              <a:t>    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CAC19EC-3C1E-6B4A-ABA4-DF5E02C9FFEA}"/>
              </a:ext>
            </a:extLst>
          </p:cNvPr>
          <p:cNvSpPr/>
          <p:nvPr/>
        </p:nvSpPr>
        <p:spPr>
          <a:xfrm>
            <a:off x="3076833" y="4417944"/>
            <a:ext cx="229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fluidoterapia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F7F98799-92C1-6F44-9110-5DD066DA71FD}"/>
              </a:ext>
            </a:extLst>
          </p:cNvPr>
          <p:cNvSpPr/>
          <p:nvPr/>
        </p:nvSpPr>
        <p:spPr>
          <a:xfrm>
            <a:off x="-17465" y="510345"/>
            <a:ext cx="2843259" cy="402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plan para control de la </a:t>
            </a: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hemorragia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&amp;</a:t>
            </a:r>
            <a:br>
              <a:rPr lang="en-US" sz="1200" b="1" cap="small" dirty="0">
                <a:latin typeface="+mj-lt"/>
                <a:cs typeface="Futura Medium" panose="020B0602020204020303" pitchFamily="34" charset="-79"/>
              </a:rPr>
            </a:b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protocolo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de </a:t>
            </a: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transfusión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</a:t>
            </a: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masiva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1164EA0F-F8E5-AB4B-838C-72C97992825C}"/>
              </a:ext>
            </a:extLst>
          </p:cNvPr>
          <p:cNvSpPr/>
          <p:nvPr/>
        </p:nvSpPr>
        <p:spPr>
          <a:xfrm>
            <a:off x="1540016" y="4417944"/>
            <a:ext cx="229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corregir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</a:t>
            </a: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coagulopatía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4F66F010-6E06-C84E-992B-39BFF0441F26}"/>
              </a:ext>
            </a:extLst>
          </p:cNvPr>
          <p:cNvSpPr/>
          <p:nvPr/>
        </p:nvSpPr>
        <p:spPr>
          <a:xfrm>
            <a:off x="-17978" y="829358"/>
            <a:ext cx="2773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/>
              <a:t>Activar</a:t>
            </a:r>
            <a:r>
              <a:rPr lang="en-US" sz="900" dirty="0"/>
              <a:t> </a:t>
            </a:r>
            <a:r>
              <a:rPr lang="en-US" sz="900" b="1" dirty="0" err="1"/>
              <a:t>protocolo</a:t>
            </a:r>
            <a:r>
              <a:rPr lang="en-US" sz="900" b="1" dirty="0"/>
              <a:t> de </a:t>
            </a:r>
            <a:r>
              <a:rPr lang="en-US" sz="900" b="1" dirty="0" err="1"/>
              <a:t>transfusión</a:t>
            </a:r>
            <a:r>
              <a:rPr lang="en-US" sz="900" b="1" dirty="0"/>
              <a:t> </a:t>
            </a:r>
            <a:r>
              <a:rPr lang="en-US" sz="900" b="1" dirty="0" err="1"/>
              <a:t>masiva</a:t>
            </a:r>
            <a:endParaRPr lang="en-US" sz="9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/>
              <a:t>Determinar</a:t>
            </a:r>
            <a:r>
              <a:rPr lang="en-US" sz="900" dirty="0"/>
              <a:t> </a:t>
            </a:r>
            <a:r>
              <a:rPr lang="en-US" sz="900" dirty="0" err="1"/>
              <a:t>cómo</a:t>
            </a:r>
            <a:r>
              <a:rPr lang="en-US" sz="900" dirty="0"/>
              <a:t> </a:t>
            </a:r>
            <a:r>
              <a:rPr lang="en-US" sz="900" dirty="0" err="1"/>
              <a:t>puede</a:t>
            </a:r>
            <a:r>
              <a:rPr lang="en-US" sz="900" dirty="0"/>
              <a:t> </a:t>
            </a:r>
            <a:r>
              <a:rPr lang="en-US" sz="900" dirty="0" err="1"/>
              <a:t>controlarse</a:t>
            </a:r>
            <a:r>
              <a:rPr lang="en-US" sz="900" dirty="0"/>
              <a:t> </a:t>
            </a:r>
            <a:r>
              <a:rPr lang="en-US" sz="900" dirty="0" err="1"/>
              <a:t>el</a:t>
            </a:r>
            <a:r>
              <a:rPr lang="en-US" sz="900" dirty="0"/>
              <a:t> sangrado (</a:t>
            </a:r>
            <a:r>
              <a:rPr lang="en-US" sz="900" dirty="0" err="1"/>
              <a:t>cirugía</a:t>
            </a:r>
            <a:r>
              <a:rPr lang="en-US" sz="900" dirty="0"/>
              <a:t>, </a:t>
            </a:r>
            <a:r>
              <a:rPr lang="en-US" sz="900" dirty="0" err="1"/>
              <a:t>hemodinamia</a:t>
            </a:r>
            <a:r>
              <a:rPr lang="en-US" sz="900" dirty="0"/>
              <a:t>, </a:t>
            </a:r>
            <a:r>
              <a:rPr lang="en-US" sz="900" dirty="0" err="1"/>
              <a:t>etc</a:t>
            </a:r>
            <a:r>
              <a:rPr lang="en-US" sz="900" dirty="0"/>
              <a:t>) y </a:t>
            </a:r>
            <a:r>
              <a:rPr lang="en-US" sz="900" b="1" i="1" dirty="0" err="1"/>
              <a:t>pedir</a:t>
            </a:r>
            <a:r>
              <a:rPr lang="en-US" sz="900" b="1" i="1" dirty="0"/>
              <a:t> </a:t>
            </a:r>
            <a:r>
              <a:rPr lang="en-US" sz="900" b="1" i="1" dirty="0" err="1"/>
              <a:t>ayuda</a:t>
            </a:r>
            <a:r>
              <a:rPr lang="en-US" sz="900" b="1" i="1" dirty="0"/>
              <a:t> </a:t>
            </a:r>
            <a:r>
              <a:rPr lang="en-US" sz="900" dirty="0"/>
              <a:t>al / a los </a:t>
            </a:r>
            <a:r>
              <a:rPr lang="en-US" sz="900" dirty="0" err="1"/>
              <a:t>equipo</a:t>
            </a:r>
            <a:r>
              <a:rPr lang="en-US" sz="900" dirty="0"/>
              <a:t>/s </a:t>
            </a:r>
            <a:r>
              <a:rPr lang="en-US" sz="900" dirty="0" err="1"/>
              <a:t>apropiado</a:t>
            </a:r>
            <a:r>
              <a:rPr lang="en-US" sz="900" dirty="0"/>
              <a:t>/s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C3E6B8FD-ACE9-344B-81E6-E7A8CDDA7F9A}"/>
              </a:ext>
            </a:extLst>
          </p:cNvPr>
          <p:cNvSpPr/>
          <p:nvPr/>
        </p:nvSpPr>
        <p:spPr>
          <a:xfrm>
            <a:off x="7983" y="1763052"/>
            <a:ext cx="2773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No </a:t>
            </a:r>
            <a:r>
              <a:rPr lang="en-US" sz="900" dirty="0" err="1"/>
              <a:t>esperar</a:t>
            </a:r>
            <a:r>
              <a:rPr lang="en-US" sz="900" dirty="0"/>
              <a:t> la </a:t>
            </a:r>
            <a:r>
              <a:rPr lang="en-US" sz="900" dirty="0" err="1"/>
              <a:t>colocación</a:t>
            </a:r>
            <a:r>
              <a:rPr lang="en-US" sz="900" dirty="0"/>
              <a:t> de una </a:t>
            </a:r>
            <a:r>
              <a:rPr lang="en-US" sz="900" dirty="0" err="1"/>
              <a:t>vía</a:t>
            </a:r>
            <a:r>
              <a:rPr lang="en-US" sz="900" dirty="0"/>
              <a:t> central para </a:t>
            </a:r>
            <a:r>
              <a:rPr lang="en-US" sz="900" dirty="0" err="1"/>
              <a:t>comenzar</a:t>
            </a:r>
            <a:r>
              <a:rPr lang="en-US" sz="900" dirty="0"/>
              <a:t> la </a:t>
            </a:r>
            <a:r>
              <a:rPr lang="en-US" sz="900" dirty="0" err="1"/>
              <a:t>resucitación</a:t>
            </a:r>
            <a:r>
              <a:rPr lang="en-US" sz="900" dirty="0"/>
              <a:t>; a menudo, las </a:t>
            </a:r>
            <a:r>
              <a:rPr lang="en-US" sz="900" dirty="0" err="1"/>
              <a:t>vías</a:t>
            </a:r>
            <a:r>
              <a:rPr lang="en-US" sz="900" dirty="0"/>
              <a:t> </a:t>
            </a:r>
            <a:r>
              <a:rPr lang="en-US" sz="900" dirty="0" err="1"/>
              <a:t>periféricas</a:t>
            </a:r>
            <a:r>
              <a:rPr lang="en-US" sz="900" dirty="0"/>
              <a:t> (VP) son </a:t>
            </a:r>
            <a:r>
              <a:rPr lang="en-US" sz="900" dirty="0" err="1"/>
              <a:t>superiores</a:t>
            </a:r>
            <a:r>
              <a:rPr lang="en-US" sz="900" dirty="0"/>
              <a:t> para la </a:t>
            </a:r>
            <a:r>
              <a:rPr lang="en-US" sz="900" dirty="0" err="1"/>
              <a:t>resucitación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Usar un </a:t>
            </a:r>
            <a:r>
              <a:rPr lang="en-US" sz="900" dirty="0" err="1"/>
              <a:t>infusor</a:t>
            </a:r>
            <a:r>
              <a:rPr lang="en-US" sz="900" dirty="0"/>
              <a:t>/</a:t>
            </a:r>
            <a:r>
              <a:rPr lang="en-US" sz="900" dirty="0" err="1"/>
              <a:t>calentador</a:t>
            </a:r>
            <a:r>
              <a:rPr lang="en-US" sz="900" dirty="0"/>
              <a:t> para </a:t>
            </a:r>
            <a:r>
              <a:rPr lang="en-US" sz="900" dirty="0" err="1"/>
              <a:t>infusión</a:t>
            </a:r>
            <a:r>
              <a:rPr lang="en-US" sz="900" dirty="0"/>
              <a:t> </a:t>
            </a:r>
            <a:r>
              <a:rPr lang="en-US" sz="900" dirty="0" err="1"/>
              <a:t>rápida</a:t>
            </a:r>
            <a:endParaRPr lang="en-US" sz="900" dirty="0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A92CCB4B-D583-1247-8A3B-CF59A79794FC}"/>
              </a:ext>
            </a:extLst>
          </p:cNvPr>
          <p:cNvSpPr/>
          <p:nvPr/>
        </p:nvSpPr>
        <p:spPr>
          <a:xfrm>
            <a:off x="7857" y="2739587"/>
            <a:ext cx="286693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/>
              <a:t>Inicialmente</a:t>
            </a:r>
            <a:r>
              <a:rPr lang="en-US" sz="900" dirty="0"/>
              <a:t>, </a:t>
            </a:r>
            <a:r>
              <a:rPr lang="en-US" sz="900" dirty="0" err="1"/>
              <a:t>transfundir</a:t>
            </a:r>
            <a:r>
              <a:rPr lang="en-US" sz="900" dirty="0"/>
              <a:t> </a:t>
            </a:r>
            <a:r>
              <a:rPr lang="en-US" sz="900" dirty="0" err="1"/>
              <a:t>hemoderivados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una </a:t>
            </a:r>
            <a:r>
              <a:rPr lang="en-US" sz="900" dirty="0" err="1"/>
              <a:t>proporción</a:t>
            </a:r>
            <a:r>
              <a:rPr lang="en-US" sz="900" dirty="0"/>
              <a:t> </a:t>
            </a:r>
            <a:r>
              <a:rPr lang="en-US" sz="900" dirty="0" err="1"/>
              <a:t>fija</a:t>
            </a:r>
            <a:r>
              <a:rPr lang="en-US" sz="900" dirty="0"/>
              <a:t>, </a:t>
            </a:r>
            <a:r>
              <a:rPr lang="en-US" sz="900" dirty="0" err="1"/>
              <a:t>ej</a:t>
            </a:r>
            <a:r>
              <a:rPr lang="en-US" sz="900" dirty="0"/>
              <a:t>. </a:t>
            </a:r>
            <a:r>
              <a:rPr lang="en-US" sz="900" dirty="0">
                <a:hlinkClick r:id="rId7"/>
              </a:rPr>
              <a:t>1 UGR/1 </a:t>
            </a:r>
            <a:r>
              <a:rPr lang="en-US" sz="900" dirty="0" err="1">
                <a:hlinkClick r:id="rId7"/>
              </a:rPr>
              <a:t>UPFc</a:t>
            </a:r>
            <a:r>
              <a:rPr lang="en-US" sz="900" dirty="0">
                <a:hlinkClick r:id="rId7"/>
              </a:rPr>
              <a:t>/1 </a:t>
            </a:r>
            <a:r>
              <a:rPr lang="en-US" sz="900" dirty="0" err="1">
                <a:hlinkClick r:id="rId7"/>
              </a:rPr>
              <a:t>plaquetas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El </a:t>
            </a:r>
            <a:r>
              <a:rPr lang="en-US" sz="900" dirty="0" err="1"/>
              <a:t>objetivo</a:t>
            </a:r>
            <a:r>
              <a:rPr lang="en-US" sz="900" dirty="0"/>
              <a:t> debe ser </a:t>
            </a:r>
            <a:r>
              <a:rPr lang="en-US" sz="900" dirty="0" err="1"/>
              <a:t>brindar</a:t>
            </a:r>
            <a:r>
              <a:rPr lang="en-US" sz="900" dirty="0"/>
              <a:t> una </a:t>
            </a:r>
            <a:r>
              <a:rPr lang="en-US" sz="900" dirty="0" err="1"/>
              <a:t>resucitación</a:t>
            </a:r>
            <a:r>
              <a:rPr lang="en-US" sz="900" dirty="0"/>
              <a:t> </a:t>
            </a:r>
            <a:r>
              <a:rPr lang="en-US" sz="900" dirty="0" err="1"/>
              <a:t>balanceada</a:t>
            </a:r>
            <a:r>
              <a:rPr lang="en-US" sz="900" dirty="0"/>
              <a:t> (</a:t>
            </a:r>
            <a:r>
              <a:rPr lang="en-US" sz="900" dirty="0" err="1"/>
              <a:t>pero</a:t>
            </a:r>
            <a:r>
              <a:rPr lang="en-US" sz="900" dirty="0"/>
              <a:t> no se debe </a:t>
            </a:r>
            <a:r>
              <a:rPr lang="en-US" sz="900" dirty="0" err="1"/>
              <a:t>esperar</a:t>
            </a:r>
            <a:r>
              <a:rPr lang="en-US" sz="900" dirty="0"/>
              <a:t> a un </a:t>
            </a:r>
            <a:r>
              <a:rPr lang="en-US" sz="900" dirty="0" err="1"/>
              <a:t>hemoderivado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particular para la </a:t>
            </a:r>
            <a:r>
              <a:rPr lang="en-US" sz="900" dirty="0" err="1"/>
              <a:t>resucitación</a:t>
            </a:r>
            <a:r>
              <a:rPr lang="en-US" sz="900" dirty="0"/>
              <a:t>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Tener </a:t>
            </a:r>
            <a:r>
              <a:rPr lang="en-US" sz="900" dirty="0" err="1"/>
              <a:t>en</a:t>
            </a:r>
            <a:r>
              <a:rPr lang="en-US" sz="900" dirty="0"/>
              <a:t> </a:t>
            </a:r>
            <a:r>
              <a:rPr lang="en-US" sz="900" dirty="0" err="1"/>
              <a:t>cuenta</a:t>
            </a:r>
            <a:r>
              <a:rPr lang="en-US" sz="900" dirty="0"/>
              <a:t> la </a:t>
            </a:r>
            <a:r>
              <a:rPr lang="en-US" sz="900" dirty="0" err="1"/>
              <a:t>estabilidad</a:t>
            </a:r>
            <a:r>
              <a:rPr lang="en-US" sz="900" dirty="0"/>
              <a:t> </a:t>
            </a:r>
            <a:r>
              <a:rPr lang="en-US" sz="900" dirty="0" err="1"/>
              <a:t>hemodinámica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(y no </a:t>
            </a:r>
            <a:r>
              <a:rPr lang="en-US" sz="900" dirty="0" err="1"/>
              <a:t>el</a:t>
            </a:r>
            <a:r>
              <a:rPr lang="en-US" sz="900" dirty="0"/>
              <a:t> </a:t>
            </a:r>
            <a:r>
              <a:rPr lang="en-US" sz="900" dirty="0" err="1"/>
              <a:t>Hto</a:t>
            </a:r>
            <a:r>
              <a:rPr lang="en-US" sz="900" dirty="0"/>
              <a:t>) </a:t>
            </a:r>
            <a:r>
              <a:rPr lang="en-US" sz="900" dirty="0" err="1"/>
              <a:t>como</a:t>
            </a:r>
            <a:r>
              <a:rPr lang="en-US" sz="900" dirty="0"/>
              <a:t> </a:t>
            </a:r>
            <a:r>
              <a:rPr lang="en-US" sz="900" dirty="0" err="1"/>
              <a:t>objetivo</a:t>
            </a:r>
            <a:r>
              <a:rPr lang="en-US" sz="900" dirty="0"/>
              <a:t> de la </a:t>
            </a:r>
            <a:r>
              <a:rPr lang="en-US" sz="900" dirty="0" err="1"/>
              <a:t>resucitación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/>
              <a:t>Considerar</a:t>
            </a:r>
            <a:r>
              <a:rPr lang="en-US" sz="900" dirty="0"/>
              <a:t> </a:t>
            </a:r>
            <a:r>
              <a:rPr lang="en-US" sz="900" dirty="0" err="1"/>
              <a:t>hemograma</a:t>
            </a:r>
            <a:r>
              <a:rPr lang="en-US" sz="900" dirty="0"/>
              <a:t>, </a:t>
            </a:r>
            <a:r>
              <a:rPr lang="en-US" sz="900" dirty="0" err="1"/>
              <a:t>coagulación</a:t>
            </a:r>
            <a:r>
              <a:rPr lang="en-US" sz="900" dirty="0"/>
              <a:t> o TEG/ROTEM </a:t>
            </a:r>
            <a:r>
              <a:rPr lang="en-US" sz="900" dirty="0" err="1"/>
              <a:t>como</a:t>
            </a:r>
            <a:r>
              <a:rPr lang="en-US" sz="900" dirty="0"/>
              <a:t> </a:t>
            </a:r>
            <a:r>
              <a:rPr lang="en-US" sz="900" dirty="0" err="1"/>
              <a:t>guías</a:t>
            </a:r>
            <a:r>
              <a:rPr lang="en-US" sz="900" dirty="0"/>
              <a:t> </a:t>
            </a:r>
            <a:r>
              <a:rPr lang="en-US" sz="900" dirty="0" err="1"/>
              <a:t>adicionales</a:t>
            </a:r>
            <a:r>
              <a:rPr lang="en-US" sz="900" dirty="0"/>
              <a:t> para la </a:t>
            </a:r>
            <a:r>
              <a:rPr lang="en-US" sz="900" dirty="0" err="1"/>
              <a:t>resucitación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(</a:t>
            </a:r>
            <a:r>
              <a:rPr lang="en-US" sz="900" dirty="0" err="1">
                <a:hlinkClick r:id="rId8"/>
              </a:rPr>
              <a:t>ver</a:t>
            </a:r>
            <a:r>
              <a:rPr lang="en-US" sz="900" dirty="0">
                <a:hlinkClick r:id="rId8"/>
              </a:rPr>
              <a:t> OnePager on TEG</a:t>
            </a:r>
            <a:r>
              <a:rPr lang="en-US" sz="900" dirty="0"/>
              <a:t>)</a:t>
            </a:r>
          </a:p>
          <a:p>
            <a:endParaRPr lang="en-US" sz="900" dirty="0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782B206C-AEEC-FA49-B550-9A9697845281}"/>
              </a:ext>
            </a:extLst>
          </p:cNvPr>
          <p:cNvSpPr/>
          <p:nvPr/>
        </p:nvSpPr>
        <p:spPr>
          <a:xfrm>
            <a:off x="3108085" y="4573158"/>
            <a:ext cx="1503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Si se </a:t>
            </a:r>
            <a:r>
              <a:rPr lang="en-US" sz="900" dirty="0" err="1"/>
              <a:t>requieren</a:t>
            </a:r>
            <a:r>
              <a:rPr lang="en-US" sz="900" dirty="0"/>
              <a:t> </a:t>
            </a:r>
            <a:r>
              <a:rPr lang="en-US" sz="900" dirty="0" err="1"/>
              <a:t>fluidos</a:t>
            </a:r>
            <a:r>
              <a:rPr lang="en-US" sz="900" dirty="0"/>
              <a:t> (</a:t>
            </a:r>
            <a:r>
              <a:rPr lang="en-US" sz="900" dirty="0" err="1"/>
              <a:t>además</a:t>
            </a:r>
            <a:r>
              <a:rPr lang="en-US" sz="900" dirty="0"/>
              <a:t> de </a:t>
            </a:r>
            <a:r>
              <a:rPr lang="en-US" sz="900" dirty="0" err="1"/>
              <a:t>hemoderivados</a:t>
            </a:r>
            <a:r>
              <a:rPr lang="en-US" sz="900" dirty="0"/>
              <a:t>) </a:t>
            </a:r>
            <a:r>
              <a:rPr lang="en-US" sz="900" dirty="0" err="1"/>
              <a:t>utilizar</a:t>
            </a:r>
            <a:r>
              <a:rPr lang="en-US" sz="900" dirty="0"/>
              <a:t> Ringer </a:t>
            </a:r>
            <a:r>
              <a:rPr lang="en-US" sz="900" dirty="0" err="1"/>
              <a:t>Lactato</a:t>
            </a:r>
            <a:r>
              <a:rPr lang="en-US" sz="900" dirty="0"/>
              <a:t> u </a:t>
            </a:r>
            <a:r>
              <a:rPr lang="en-US" sz="900" dirty="0" err="1"/>
              <a:t>otras</a:t>
            </a:r>
            <a:r>
              <a:rPr lang="en-US" sz="900" dirty="0"/>
              <a:t> </a:t>
            </a:r>
            <a:r>
              <a:rPr lang="en-US" sz="900" dirty="0" err="1"/>
              <a:t>soluciones</a:t>
            </a:r>
            <a:r>
              <a:rPr lang="en-US" sz="900" dirty="0"/>
              <a:t> </a:t>
            </a:r>
            <a:r>
              <a:rPr lang="en-US" sz="900" dirty="0" err="1"/>
              <a:t>balanceadas</a:t>
            </a:r>
            <a:r>
              <a:rPr lang="en-US" sz="900" dirty="0"/>
              <a:t> para </a:t>
            </a:r>
            <a:r>
              <a:rPr lang="en-US" sz="900" dirty="0" err="1"/>
              <a:t>evitar</a:t>
            </a:r>
            <a:r>
              <a:rPr lang="en-US" sz="900" dirty="0"/>
              <a:t> </a:t>
            </a:r>
            <a:r>
              <a:rPr lang="en-US" sz="900" dirty="0" err="1"/>
              <a:t>el</a:t>
            </a:r>
            <a:r>
              <a:rPr lang="en-US" sz="900" dirty="0"/>
              <a:t> </a:t>
            </a:r>
            <a:r>
              <a:rPr lang="en-US" sz="900" dirty="0" err="1"/>
              <a:t>desarrollo</a:t>
            </a:r>
            <a:r>
              <a:rPr lang="en-US" sz="900" dirty="0"/>
              <a:t> de acidosis </a:t>
            </a:r>
            <a:r>
              <a:rPr lang="en-US" sz="900" dirty="0" err="1"/>
              <a:t>metabólica</a:t>
            </a:r>
            <a:r>
              <a:rPr lang="en-US" sz="900" dirty="0"/>
              <a:t> </a:t>
            </a:r>
            <a:r>
              <a:rPr lang="en-US" sz="900" dirty="0" err="1"/>
              <a:t>hiperclorémica</a:t>
            </a:r>
            <a:endParaRPr lang="en-US" sz="900" dirty="0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10EC194E-239C-7348-A14C-D7DC1FB54B7E}"/>
              </a:ext>
            </a:extLst>
          </p:cNvPr>
          <p:cNvSpPr/>
          <p:nvPr/>
        </p:nvSpPr>
        <p:spPr>
          <a:xfrm>
            <a:off x="1589464" y="5995912"/>
            <a:ext cx="14899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La </a:t>
            </a:r>
            <a:r>
              <a:rPr lang="en-US" sz="900" dirty="0" err="1"/>
              <a:t>hipocalcemia</a:t>
            </a:r>
            <a:r>
              <a:rPr lang="en-US" sz="900" dirty="0"/>
              <a:t> es </a:t>
            </a:r>
            <a:r>
              <a:rPr lang="en-US" sz="900" dirty="0" err="1"/>
              <a:t>particularmente</a:t>
            </a:r>
            <a:r>
              <a:rPr lang="en-US" sz="900" dirty="0"/>
              <a:t> </a:t>
            </a:r>
            <a:r>
              <a:rPr lang="en-US" sz="900" dirty="0" err="1"/>
              <a:t>común</a:t>
            </a:r>
            <a:r>
              <a:rPr lang="en-US" sz="900" dirty="0"/>
              <a:t> </a:t>
            </a:r>
            <a:r>
              <a:rPr lang="en-US" sz="900" dirty="0" err="1"/>
              <a:t>debido</a:t>
            </a:r>
            <a:r>
              <a:rPr lang="en-US" sz="900" dirty="0"/>
              <a:t> al </a:t>
            </a:r>
            <a:r>
              <a:rPr lang="en-US" sz="900" dirty="0" err="1"/>
              <a:t>citrato</a:t>
            </a:r>
            <a:r>
              <a:rPr lang="en-US" sz="900" dirty="0"/>
              <a:t> </a:t>
            </a:r>
            <a:r>
              <a:rPr lang="en-US" sz="900" dirty="0" err="1"/>
              <a:t>contenido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los </a:t>
            </a:r>
            <a:r>
              <a:rPr lang="en-US" sz="900" dirty="0" err="1"/>
              <a:t>hemoderivados</a:t>
            </a:r>
            <a:r>
              <a:rPr lang="en-US" sz="900" dirty="0"/>
              <a:t>.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4F2ED6EA-F213-DF40-AFB9-0AFE2DB56F55}"/>
              </a:ext>
            </a:extLst>
          </p:cNvPr>
          <p:cNvSpPr/>
          <p:nvPr/>
        </p:nvSpPr>
        <p:spPr>
          <a:xfrm>
            <a:off x="2862" y="5824741"/>
            <a:ext cx="14415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mantener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</a:t>
            </a: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eutermia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D70BA3DF-74CA-FE48-8B3F-ECC68C58ACDF}"/>
              </a:ext>
            </a:extLst>
          </p:cNvPr>
          <p:cNvSpPr/>
          <p:nvPr/>
        </p:nvSpPr>
        <p:spPr>
          <a:xfrm>
            <a:off x="1542762" y="5831663"/>
            <a:ext cx="16593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corregir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</a:t>
            </a: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electrolitos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43" name="Rounded Rectangle 242">
            <a:extLst>
              <a:ext uri="{FF2B5EF4-FFF2-40B4-BE49-F238E27FC236}">
                <a16:creationId xmlns:a16="http://schemas.microsoft.com/office/drawing/2014/main" id="{4B18F9A7-4889-2943-9A31-9033307D4AE2}"/>
              </a:ext>
            </a:extLst>
          </p:cNvPr>
          <p:cNvSpPr/>
          <p:nvPr/>
        </p:nvSpPr>
        <p:spPr>
          <a:xfrm>
            <a:off x="3088001" y="5853000"/>
            <a:ext cx="1467047" cy="917140"/>
          </a:xfrm>
          <a:prstGeom prst="roundRect">
            <a:avLst>
              <a:gd name="adj" fmla="val 1381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B432D0B4-D45A-8740-9F4F-10C53E39C40D}"/>
              </a:ext>
            </a:extLst>
          </p:cNvPr>
          <p:cNvSpPr/>
          <p:nvPr/>
        </p:nvSpPr>
        <p:spPr>
          <a:xfrm>
            <a:off x="3057138" y="5840589"/>
            <a:ext cx="14979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evitar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la acidosis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CC0CB35F-EB5F-334E-941E-9B36E41156BE}"/>
              </a:ext>
            </a:extLst>
          </p:cNvPr>
          <p:cNvSpPr/>
          <p:nvPr/>
        </p:nvSpPr>
        <p:spPr>
          <a:xfrm>
            <a:off x="4501448" y="3272167"/>
            <a:ext cx="14339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Ejemplos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de </a:t>
            </a: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catéteres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04E9343A-BBFE-D44F-8754-AA333586FF0E}"/>
              </a:ext>
            </a:extLst>
          </p:cNvPr>
          <p:cNvSpPr/>
          <p:nvPr/>
        </p:nvSpPr>
        <p:spPr>
          <a:xfrm>
            <a:off x="6054536" y="6177856"/>
            <a:ext cx="243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Nota: </a:t>
            </a:r>
            <a:r>
              <a:rPr lang="en-US" sz="800" i="1" dirty="0" err="1"/>
              <a:t>ojo</a:t>
            </a:r>
            <a:r>
              <a:rPr lang="en-US" sz="800" i="1" dirty="0"/>
              <a:t> que </a:t>
            </a:r>
            <a:r>
              <a:rPr lang="en-US" sz="800" i="1" dirty="0" err="1"/>
              <a:t>si</a:t>
            </a:r>
            <a:r>
              <a:rPr lang="en-US" sz="800" i="1" dirty="0"/>
              <a:t> </a:t>
            </a:r>
            <a:r>
              <a:rPr lang="en-US" sz="800" i="1" dirty="0" err="1"/>
              <a:t>colocás</a:t>
            </a:r>
            <a:r>
              <a:rPr lang="en-US" sz="800" i="1" dirty="0"/>
              <a:t> un </a:t>
            </a:r>
            <a:r>
              <a:rPr lang="en-US" sz="800" i="1" dirty="0" err="1"/>
              <a:t>catéter</a:t>
            </a:r>
            <a:r>
              <a:rPr lang="en-US" sz="800" i="1" dirty="0"/>
              <a:t> a </a:t>
            </a:r>
            <a:r>
              <a:rPr lang="en-US" sz="800" i="1" dirty="0" err="1"/>
              <a:t>través</a:t>
            </a:r>
            <a:r>
              <a:rPr lang="en-US" sz="800" i="1" dirty="0"/>
              <a:t> de un </a:t>
            </a:r>
            <a:r>
              <a:rPr lang="en-US" sz="800" i="1" dirty="0" err="1"/>
              <a:t>introductor</a:t>
            </a:r>
            <a:r>
              <a:rPr lang="en-US" sz="800" i="1" dirty="0"/>
              <a:t> </a:t>
            </a:r>
            <a:r>
              <a:rPr lang="en-US" sz="800" i="1" dirty="0" err="1"/>
              <a:t>reducís</a:t>
            </a:r>
            <a:r>
              <a:rPr lang="en-US" sz="800" i="1" dirty="0"/>
              <a:t> </a:t>
            </a:r>
            <a:r>
              <a:rPr lang="en-US" sz="800" i="1" dirty="0" err="1"/>
              <a:t>el</a:t>
            </a:r>
            <a:r>
              <a:rPr lang="en-US" sz="800" i="1" dirty="0"/>
              <a:t> </a:t>
            </a:r>
            <a:r>
              <a:rPr lang="en-US" sz="800" i="1" dirty="0" err="1"/>
              <a:t>flujo</a:t>
            </a:r>
            <a:r>
              <a:rPr lang="en-US" sz="800" i="1" dirty="0"/>
              <a:t> </a:t>
            </a:r>
            <a:r>
              <a:rPr lang="en-US" sz="800" i="1" dirty="0" err="1"/>
              <a:t>sustancialmente</a:t>
            </a:r>
            <a:endParaRPr lang="en-US" sz="800" i="1" dirty="0"/>
          </a:p>
          <a:p>
            <a:endParaRPr lang="en-US" sz="800" i="1" dirty="0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DD64DEAC-D960-5840-902C-BBF7EB49CBFD}"/>
              </a:ext>
            </a:extLst>
          </p:cNvPr>
          <p:cNvSpPr/>
          <p:nvPr/>
        </p:nvSpPr>
        <p:spPr>
          <a:xfrm>
            <a:off x="7304047" y="6696471"/>
            <a:ext cx="952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i="1" dirty="0"/>
              <a:t>(</a:t>
            </a:r>
            <a:r>
              <a:rPr lang="en-US" sz="700" i="1" dirty="0" err="1"/>
              <a:t>Escala</a:t>
            </a:r>
            <a:r>
              <a:rPr lang="en-US" sz="700" i="1" dirty="0"/>
              <a:t> </a:t>
            </a:r>
            <a:r>
              <a:rPr lang="en-US" sz="700" i="1" dirty="0" err="1"/>
              <a:t>inexacta</a:t>
            </a:r>
            <a:r>
              <a:rPr lang="en-US" sz="700" i="1" dirty="0"/>
              <a:t>)</a:t>
            </a:r>
          </a:p>
          <a:p>
            <a:endParaRPr lang="en-US" sz="700" i="1" dirty="0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1BC69AE0-3EFF-324B-B787-19E641A659F7}"/>
              </a:ext>
            </a:extLst>
          </p:cNvPr>
          <p:cNvSpPr/>
          <p:nvPr/>
        </p:nvSpPr>
        <p:spPr>
          <a:xfrm>
            <a:off x="-43791" y="4417944"/>
            <a:ext cx="19073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considerar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</a:t>
            </a: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tranexámico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A08E481-6D6E-DC45-B320-D60213E63D6B}"/>
              </a:ext>
            </a:extLst>
          </p:cNvPr>
          <p:cNvSpPr/>
          <p:nvPr/>
        </p:nvSpPr>
        <p:spPr>
          <a:xfrm>
            <a:off x="-3801" y="4561367"/>
            <a:ext cx="1509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/>
              <a:t>Efectivo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</a:t>
            </a:r>
            <a:r>
              <a:rPr lang="en-US" sz="900" dirty="0">
                <a:hlinkClick r:id="rId9"/>
              </a:rPr>
              <a:t>trauma</a:t>
            </a:r>
            <a:r>
              <a:rPr lang="en-US" sz="900" dirty="0"/>
              <a:t> (dentro de las 3 </a:t>
            </a:r>
            <a:r>
              <a:rPr lang="en-US" sz="900" dirty="0" err="1"/>
              <a:t>hs</a:t>
            </a:r>
            <a:r>
              <a:rPr lang="en-US" sz="900" dirty="0"/>
              <a:t>), </a:t>
            </a:r>
            <a:r>
              <a:rPr lang="en-US" sz="900" dirty="0" err="1"/>
              <a:t>hemorragia</a:t>
            </a:r>
            <a:r>
              <a:rPr lang="en-US" sz="900" dirty="0"/>
              <a:t> </a:t>
            </a:r>
            <a:r>
              <a:rPr lang="en-US" sz="900" dirty="0" err="1">
                <a:hlinkClick r:id="rId10"/>
              </a:rPr>
              <a:t>quirúrgica</a:t>
            </a:r>
            <a:r>
              <a:rPr lang="en-US" sz="900" dirty="0"/>
              <a:t> u </a:t>
            </a:r>
            <a:r>
              <a:rPr lang="en-US" sz="900" dirty="0" err="1">
                <a:hlinkClick r:id="rId11"/>
              </a:rPr>
              <a:t>obstétrica</a:t>
            </a:r>
            <a:r>
              <a:rPr lang="en-US" sz="900" dirty="0"/>
              <a:t>. </a:t>
            </a:r>
            <a:r>
              <a:rPr lang="en-US" sz="900" dirty="0" err="1"/>
              <a:t>También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epistaxis, </a:t>
            </a:r>
            <a:r>
              <a:rPr lang="en-US" sz="900" dirty="0" err="1"/>
              <a:t>hemoptisis</a:t>
            </a:r>
            <a:r>
              <a:rPr lang="en-US" sz="900" dirty="0"/>
              <a:t> y </a:t>
            </a:r>
            <a:r>
              <a:rPr lang="en-US" sz="900" dirty="0" err="1">
                <a:hlinkClick r:id="rId12"/>
              </a:rPr>
              <a:t>quizás</a:t>
            </a:r>
            <a:r>
              <a:rPr lang="en-US" sz="900" dirty="0">
                <a:hlinkClick r:id="rId12"/>
              </a:rPr>
              <a:t> </a:t>
            </a:r>
            <a:r>
              <a:rPr lang="en-US" sz="900" dirty="0" err="1">
                <a:hlinkClick r:id="rId12"/>
              </a:rPr>
              <a:t>en</a:t>
            </a:r>
            <a:r>
              <a:rPr lang="en-US" sz="900" dirty="0">
                <a:hlinkClick r:id="rId12"/>
              </a:rPr>
              <a:t> HDA/HDB</a:t>
            </a:r>
            <a:r>
              <a:rPr lang="en-US" sz="900" dirty="0"/>
              <a:t>. No </a:t>
            </a:r>
            <a:r>
              <a:rPr lang="en-US" sz="900" dirty="0" err="1"/>
              <a:t>indicado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HSD o HIP.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/>
              <a:t>Dosis</a:t>
            </a:r>
            <a:r>
              <a:rPr lang="en-US" sz="900" dirty="0"/>
              <a:t> </a:t>
            </a:r>
            <a:r>
              <a:rPr lang="en-US" sz="900" dirty="0" err="1"/>
              <a:t>inicial</a:t>
            </a:r>
            <a:r>
              <a:rPr lang="en-US" sz="900" dirty="0"/>
              <a:t> 1gIV/10min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0D004EE1-98C0-F941-9BCF-16B83518F090}"/>
              </a:ext>
            </a:extLst>
          </p:cNvPr>
          <p:cNvSpPr/>
          <p:nvPr/>
        </p:nvSpPr>
        <p:spPr>
          <a:xfrm>
            <a:off x="-7558" y="294728"/>
            <a:ext cx="25517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err="1"/>
              <a:t>Paciente</a:t>
            </a:r>
            <a:r>
              <a:rPr lang="en-US" sz="1000" b="1" i="1" dirty="0"/>
              <a:t> con shock por </a:t>
            </a:r>
            <a:r>
              <a:rPr lang="en-US" sz="1000" b="1" i="1" dirty="0" err="1"/>
              <a:t>pérdida</a:t>
            </a:r>
            <a:r>
              <a:rPr lang="en-US" sz="1000" b="1" i="1" dirty="0"/>
              <a:t> de </a:t>
            </a:r>
            <a:r>
              <a:rPr lang="en-US" sz="1000" b="1" i="1" dirty="0" err="1"/>
              <a:t>sangre</a:t>
            </a:r>
            <a:endParaRPr lang="en-US" sz="1000" b="1" i="1" dirty="0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265F5A29-E83D-F34E-9DDA-937C30ECC797}"/>
              </a:ext>
            </a:extLst>
          </p:cNvPr>
          <p:cNvSpPr/>
          <p:nvPr/>
        </p:nvSpPr>
        <p:spPr>
          <a:xfrm rot="16200000">
            <a:off x="8455127" y="6164312"/>
            <a:ext cx="12785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(2020-04-20)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CA6E1DD1-A85C-A341-9160-EA88A566591A}"/>
              </a:ext>
            </a:extLst>
          </p:cNvPr>
          <p:cNvSpPr/>
          <p:nvPr/>
        </p:nvSpPr>
        <p:spPr>
          <a:xfrm>
            <a:off x="2992729" y="6002906"/>
            <a:ext cx="16964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Acidosis: </a:t>
            </a:r>
            <a:r>
              <a:rPr lang="en-US" sz="900" dirty="0">
                <a:sym typeface="Symbol" panose="05050102010706020507" pitchFamily="18" charset="2"/>
              </a:rPr>
              <a:t></a:t>
            </a:r>
            <a:r>
              <a:rPr lang="en-US" sz="900" dirty="0"/>
              <a:t> </a:t>
            </a:r>
            <a:r>
              <a:rPr lang="en-US" sz="900" dirty="0" err="1"/>
              <a:t>coagulación</a:t>
            </a:r>
            <a:r>
              <a:rPr lang="en-US" sz="900" dirty="0"/>
              <a:t> y </a:t>
            </a:r>
            <a:br>
              <a:rPr lang="en-US" sz="900" dirty="0"/>
            </a:br>
            <a:r>
              <a:rPr lang="en-US" sz="900" dirty="0">
                <a:sym typeface="Symbol" panose="05050102010706020507" pitchFamily="18" charset="2"/>
              </a:rPr>
              <a:t> </a:t>
            </a:r>
            <a:r>
              <a:rPr lang="en-US" sz="900" dirty="0" err="1"/>
              <a:t>contractilidad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/>
              <a:t>Asegurar</a:t>
            </a:r>
            <a:r>
              <a:rPr lang="en-US" sz="900" dirty="0"/>
              <a:t> la </a:t>
            </a:r>
            <a:r>
              <a:rPr lang="en-US" sz="900" dirty="0" err="1"/>
              <a:t>ventilación</a:t>
            </a:r>
            <a:r>
              <a:rPr lang="en-US" sz="900" dirty="0"/>
              <a:t> para </a:t>
            </a:r>
            <a:r>
              <a:rPr lang="en-US" sz="900" dirty="0" err="1"/>
              <a:t>corregir</a:t>
            </a:r>
            <a:r>
              <a:rPr lang="en-US" sz="900" dirty="0"/>
              <a:t> la Ac </a:t>
            </a:r>
            <a:r>
              <a:rPr lang="en-US" sz="900" dirty="0" err="1"/>
              <a:t>Metabólica</a:t>
            </a:r>
            <a:r>
              <a:rPr lang="en-US" sz="900" dirty="0"/>
              <a:t>. </a:t>
            </a:r>
            <a:r>
              <a:rPr lang="en-US" sz="900" dirty="0" err="1"/>
              <a:t>Objetivo</a:t>
            </a:r>
            <a:r>
              <a:rPr lang="en-US" sz="900" dirty="0"/>
              <a:t> pH &gt;7.2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B9AD56F-6A38-764A-A037-A8952141AEA3}"/>
              </a:ext>
            </a:extLst>
          </p:cNvPr>
          <p:cNvSpPr/>
          <p:nvPr/>
        </p:nvSpPr>
        <p:spPr>
          <a:xfrm>
            <a:off x="-11649" y="5992601"/>
            <a:ext cx="15038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La </a:t>
            </a:r>
            <a:r>
              <a:rPr lang="en-US" sz="900" dirty="0" err="1"/>
              <a:t>hipotermia</a:t>
            </a:r>
            <a:r>
              <a:rPr lang="en-US" sz="900" dirty="0"/>
              <a:t> </a:t>
            </a:r>
            <a:r>
              <a:rPr lang="en-US" sz="900" dirty="0" err="1"/>
              <a:t>inhibe</a:t>
            </a:r>
            <a:r>
              <a:rPr lang="en-US" sz="900" dirty="0"/>
              <a:t> la </a:t>
            </a:r>
            <a:r>
              <a:rPr lang="en-US" sz="900" dirty="0" err="1"/>
              <a:t>coagulación</a:t>
            </a:r>
            <a:r>
              <a:rPr lang="en-US" sz="9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Dar </a:t>
            </a:r>
            <a:r>
              <a:rPr lang="en-US" sz="900" dirty="0" err="1"/>
              <a:t>fluidos</a:t>
            </a:r>
            <a:r>
              <a:rPr lang="en-US" sz="900" dirty="0"/>
              <a:t> </a:t>
            </a:r>
            <a:r>
              <a:rPr lang="en-US" sz="900" dirty="0" err="1"/>
              <a:t>recalentados</a:t>
            </a:r>
            <a:r>
              <a:rPr lang="en-US" sz="900" dirty="0"/>
              <a:t>; </a:t>
            </a:r>
            <a:r>
              <a:rPr lang="en-US" sz="900" dirty="0" err="1"/>
              <a:t>abrigar</a:t>
            </a:r>
            <a:r>
              <a:rPr lang="en-US" sz="900" dirty="0"/>
              <a:t> al </a:t>
            </a:r>
            <a:r>
              <a:rPr lang="en-US" sz="900" dirty="0" err="1"/>
              <a:t>paciente</a:t>
            </a:r>
            <a:r>
              <a:rPr lang="en-US" sz="900" dirty="0"/>
              <a:t> de ser possible. 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607D24FA-5282-C449-BFAD-5EC164A8709F}"/>
              </a:ext>
            </a:extLst>
          </p:cNvPr>
          <p:cNvSpPr/>
          <p:nvPr/>
        </p:nvSpPr>
        <p:spPr>
          <a:xfrm>
            <a:off x="1499154" y="4566988"/>
            <a:ext cx="152133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/>
              <a:t>Revertir</a:t>
            </a:r>
            <a:r>
              <a:rPr lang="en-US" sz="900" dirty="0"/>
              <a:t> </a:t>
            </a:r>
            <a:r>
              <a:rPr lang="en-US" sz="900" dirty="0" err="1"/>
              <a:t>anticoagulación</a:t>
            </a:r>
            <a:r>
              <a:rPr lang="en-US" sz="900" dirty="0"/>
              <a:t> </a:t>
            </a:r>
            <a:r>
              <a:rPr lang="en-US" sz="900" dirty="0" err="1"/>
              <a:t>dependiendo</a:t>
            </a:r>
            <a:r>
              <a:rPr lang="en-US" sz="900" dirty="0"/>
              <a:t> </a:t>
            </a:r>
            <a:r>
              <a:rPr lang="en-US" sz="900" dirty="0" err="1"/>
              <a:t>el</a:t>
            </a:r>
            <a:r>
              <a:rPr lang="en-US" sz="900" dirty="0"/>
              <a:t> </a:t>
            </a:r>
            <a:r>
              <a:rPr lang="en-US" sz="900" dirty="0" err="1"/>
              <a:t>agente</a:t>
            </a:r>
            <a:r>
              <a:rPr lang="en-US" sz="900" dirty="0"/>
              <a:t>: </a:t>
            </a:r>
            <a:r>
              <a:rPr lang="en-US" sz="900" dirty="0" err="1"/>
              <a:t>warfarina</a:t>
            </a:r>
            <a:r>
              <a:rPr lang="en-US" sz="900" dirty="0"/>
              <a:t>, NACOs, </a:t>
            </a:r>
            <a:r>
              <a:rPr lang="en-US" sz="900" dirty="0" err="1"/>
              <a:t>heparina</a:t>
            </a:r>
            <a:r>
              <a:rPr lang="en-US" sz="900" dirty="0"/>
              <a:t>, </a:t>
            </a:r>
            <a:r>
              <a:rPr lang="en-US" sz="900" dirty="0" err="1"/>
              <a:t>etc</a:t>
            </a:r>
            <a:r>
              <a:rPr lang="en-US" sz="900" dirty="0"/>
              <a:t> (</a:t>
            </a:r>
            <a:r>
              <a:rPr lang="en-US" sz="900" dirty="0" err="1">
                <a:hlinkClick r:id="rId13"/>
              </a:rPr>
              <a:t>protocolo</a:t>
            </a:r>
            <a:r>
              <a:rPr lang="en-US" sz="9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Si </a:t>
            </a:r>
            <a:r>
              <a:rPr lang="en-US" sz="900" dirty="0" err="1"/>
              <a:t>disfunción</a:t>
            </a:r>
            <a:r>
              <a:rPr lang="en-US" sz="900" dirty="0"/>
              <a:t> </a:t>
            </a:r>
            <a:r>
              <a:rPr lang="en-US" sz="900" dirty="0" err="1"/>
              <a:t>plaquetaria</a:t>
            </a:r>
            <a:r>
              <a:rPr lang="en-US" sz="900" dirty="0"/>
              <a:t> -&gt; </a:t>
            </a:r>
            <a:r>
              <a:rPr lang="en-US" sz="900" dirty="0" err="1"/>
              <a:t>desmopresina</a:t>
            </a:r>
            <a:br>
              <a:rPr lang="en-US" sz="900" dirty="0"/>
            </a:br>
            <a:r>
              <a:rPr lang="en-US" sz="900" dirty="0"/>
              <a:t>0.3 mcg/kg IV </a:t>
            </a:r>
            <a:r>
              <a:rPr lang="en-US" sz="900" dirty="0" err="1"/>
              <a:t>en</a:t>
            </a:r>
            <a:r>
              <a:rPr lang="en-US" sz="900" dirty="0"/>
              <a:t> 30 min</a:t>
            </a:r>
          </a:p>
        </p:txBody>
      </p:sp>
      <p:cxnSp>
        <p:nvCxnSpPr>
          <p:cNvPr id="1042" name="Straight Arrow Connector 1041">
            <a:extLst>
              <a:ext uri="{FF2B5EF4-FFF2-40B4-BE49-F238E27FC236}">
                <a16:creationId xmlns:a16="http://schemas.microsoft.com/office/drawing/2014/main" id="{1E0C824B-B712-4643-B64B-A4127A230DA0}"/>
              </a:ext>
            </a:extLst>
          </p:cNvPr>
          <p:cNvCxnSpPr>
            <a:cxnSpLocks/>
            <a:stCxn id="232" idx="2"/>
            <a:endCxn id="226" idx="0"/>
          </p:cNvCxnSpPr>
          <p:nvPr/>
        </p:nvCxnSpPr>
        <p:spPr>
          <a:xfrm>
            <a:off x="1406327" y="1452853"/>
            <a:ext cx="0" cy="167876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9E914034-AA2F-C94B-87A8-4442403A41FC}"/>
              </a:ext>
            </a:extLst>
          </p:cNvPr>
          <p:cNvCxnSpPr>
            <a:cxnSpLocks/>
            <a:stCxn id="226" idx="2"/>
            <a:endCxn id="228" idx="0"/>
          </p:cNvCxnSpPr>
          <p:nvPr/>
        </p:nvCxnSpPr>
        <p:spPr>
          <a:xfrm>
            <a:off x="1406327" y="2367247"/>
            <a:ext cx="0" cy="19058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Freeform 1048">
            <a:extLst>
              <a:ext uri="{FF2B5EF4-FFF2-40B4-BE49-F238E27FC236}">
                <a16:creationId xmlns:a16="http://schemas.microsoft.com/office/drawing/2014/main" id="{5DF2BD0E-AA77-C545-9F19-24C2FA6F50EC}"/>
              </a:ext>
            </a:extLst>
          </p:cNvPr>
          <p:cNvSpPr/>
          <p:nvPr/>
        </p:nvSpPr>
        <p:spPr>
          <a:xfrm rot="20543562">
            <a:off x="2787807" y="3350703"/>
            <a:ext cx="569387" cy="493496"/>
          </a:xfrm>
          <a:custGeom>
            <a:avLst/>
            <a:gdLst>
              <a:gd name="connsiteX0" fmla="*/ 0 w 629233"/>
              <a:gd name="connsiteY0" fmla="*/ 242649 h 523234"/>
              <a:gd name="connsiteX1" fmla="*/ 300625 w 629233"/>
              <a:gd name="connsiteY1" fmla="*/ 518221 h 523234"/>
              <a:gd name="connsiteX2" fmla="*/ 601249 w 629233"/>
              <a:gd name="connsiteY2" fmla="*/ 392961 h 523234"/>
              <a:gd name="connsiteX3" fmla="*/ 563671 w 629233"/>
              <a:gd name="connsiteY3" fmla="*/ 54758 h 523234"/>
              <a:gd name="connsiteX4" fmla="*/ 137786 w 629233"/>
              <a:gd name="connsiteY4" fmla="*/ 4654 h 52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233" h="523234">
                <a:moveTo>
                  <a:pt x="0" y="242649"/>
                </a:moveTo>
                <a:cubicBezTo>
                  <a:pt x="100208" y="367909"/>
                  <a:pt x="200417" y="493169"/>
                  <a:pt x="300625" y="518221"/>
                </a:cubicBezTo>
                <a:cubicBezTo>
                  <a:pt x="400833" y="543273"/>
                  <a:pt x="557408" y="470205"/>
                  <a:pt x="601249" y="392961"/>
                </a:cubicBezTo>
                <a:cubicBezTo>
                  <a:pt x="645090" y="315717"/>
                  <a:pt x="640915" y="119476"/>
                  <a:pt x="563671" y="54758"/>
                </a:cubicBezTo>
                <a:cubicBezTo>
                  <a:pt x="486427" y="-9960"/>
                  <a:pt x="312106" y="-2653"/>
                  <a:pt x="137786" y="4654"/>
                </a:cubicBezTo>
              </a:path>
            </a:pathLst>
          </a:custGeom>
          <a:noFill/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FB78019F-697E-5645-9015-6B432C2BC3E9}"/>
              </a:ext>
            </a:extLst>
          </p:cNvPr>
          <p:cNvSpPr/>
          <p:nvPr/>
        </p:nvSpPr>
        <p:spPr>
          <a:xfrm>
            <a:off x="3198412" y="3382023"/>
            <a:ext cx="11282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i="1" dirty="0" err="1"/>
              <a:t>Reevaluación</a:t>
            </a:r>
            <a:r>
              <a:rPr lang="en-US" sz="1000" b="1" i="1" dirty="0"/>
              <a:t> </a:t>
            </a:r>
            <a:r>
              <a:rPr lang="en-US" sz="1000" b="1" i="1" dirty="0" err="1"/>
              <a:t>contínua</a:t>
            </a:r>
            <a:endParaRPr lang="en-US" sz="1000" b="1" i="1" dirty="0"/>
          </a:p>
          <a:p>
            <a:pPr algn="ctr"/>
            <a:endParaRPr lang="en-US" sz="1000" b="1" i="1" dirty="0"/>
          </a:p>
        </p:txBody>
      </p:sp>
      <p:cxnSp>
        <p:nvCxnSpPr>
          <p:cNvPr id="1051" name="Elbow Connector 1050">
            <a:extLst>
              <a:ext uri="{FF2B5EF4-FFF2-40B4-BE49-F238E27FC236}">
                <a16:creationId xmlns:a16="http://schemas.microsoft.com/office/drawing/2014/main" id="{CCB0EDF7-95C9-6140-9859-14DABD71AD74}"/>
              </a:ext>
            </a:extLst>
          </p:cNvPr>
          <p:cNvCxnSpPr>
            <a:cxnSpLocks/>
            <a:stCxn id="234" idx="3"/>
            <a:endCxn id="1053" idx="0"/>
          </p:cNvCxnSpPr>
          <p:nvPr/>
        </p:nvCxnSpPr>
        <p:spPr>
          <a:xfrm flipV="1">
            <a:off x="2781299" y="590653"/>
            <a:ext cx="3377287" cy="1495565"/>
          </a:xfrm>
          <a:prstGeom prst="bentConnector4">
            <a:avLst>
              <a:gd name="adj1" fmla="val 47637"/>
              <a:gd name="adj2" fmla="val 115285"/>
            </a:avLst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39A4B830-EC39-6D46-9421-D9F244A3AD06}"/>
              </a:ext>
            </a:extLst>
          </p:cNvPr>
          <p:cNvSpPr/>
          <p:nvPr/>
        </p:nvSpPr>
        <p:spPr>
          <a:xfrm>
            <a:off x="5998963" y="590653"/>
            <a:ext cx="319245" cy="176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6A78988B-0DCF-C146-8CB1-3ADDC50FC3DB}"/>
              </a:ext>
            </a:extLst>
          </p:cNvPr>
          <p:cNvSpPr/>
          <p:nvPr/>
        </p:nvSpPr>
        <p:spPr>
          <a:xfrm>
            <a:off x="5371209" y="597934"/>
            <a:ext cx="1491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¡</a:t>
            </a:r>
            <a:r>
              <a:rPr lang="en-US" sz="10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Pensar</a:t>
            </a:r>
            <a:r>
              <a:rPr lang="en-US" sz="1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1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0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biofísica</a:t>
            </a:r>
            <a:r>
              <a:rPr lang="en-US" sz="1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! </a:t>
            </a:r>
          </a:p>
          <a:p>
            <a:pPr algn="ctr"/>
            <a:endParaRPr lang="en-US" sz="1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83" name="Elbow Connector 282">
            <a:extLst>
              <a:ext uri="{FF2B5EF4-FFF2-40B4-BE49-F238E27FC236}">
                <a16:creationId xmlns:a16="http://schemas.microsoft.com/office/drawing/2014/main" id="{BF546BB9-E829-6C40-AA94-1E59282EFFCB}"/>
              </a:ext>
            </a:extLst>
          </p:cNvPr>
          <p:cNvCxnSpPr>
            <a:cxnSpLocks/>
            <a:stCxn id="228" idx="2"/>
            <a:endCxn id="254" idx="0"/>
          </p:cNvCxnSpPr>
          <p:nvPr/>
        </p:nvCxnSpPr>
        <p:spPr>
          <a:xfrm rot="5400000">
            <a:off x="943898" y="3986350"/>
            <a:ext cx="266892" cy="657966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Elbow Connector 285">
            <a:extLst>
              <a:ext uri="{FF2B5EF4-FFF2-40B4-BE49-F238E27FC236}">
                <a16:creationId xmlns:a16="http://schemas.microsoft.com/office/drawing/2014/main" id="{134C312D-BF67-E94B-A6C9-F616FE05875B}"/>
              </a:ext>
            </a:extLst>
          </p:cNvPr>
          <p:cNvCxnSpPr>
            <a:cxnSpLocks/>
            <a:stCxn id="228" idx="2"/>
            <a:endCxn id="253" idx="0"/>
          </p:cNvCxnSpPr>
          <p:nvPr/>
        </p:nvCxnSpPr>
        <p:spPr>
          <a:xfrm rot="16200000" flipH="1">
            <a:off x="1712873" y="3875340"/>
            <a:ext cx="265759" cy="878851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Elbow Connector 289">
            <a:extLst>
              <a:ext uri="{FF2B5EF4-FFF2-40B4-BE49-F238E27FC236}">
                <a16:creationId xmlns:a16="http://schemas.microsoft.com/office/drawing/2014/main" id="{DB6C315E-595F-8D42-B823-B5E77A74E1BB}"/>
              </a:ext>
            </a:extLst>
          </p:cNvPr>
          <p:cNvCxnSpPr>
            <a:cxnSpLocks/>
            <a:stCxn id="228" idx="2"/>
            <a:endCxn id="255" idx="0"/>
          </p:cNvCxnSpPr>
          <p:nvPr/>
        </p:nvCxnSpPr>
        <p:spPr>
          <a:xfrm rot="16200000" flipH="1">
            <a:off x="2489657" y="3098557"/>
            <a:ext cx="251352" cy="2418012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Rectangle 292">
            <a:extLst>
              <a:ext uri="{FF2B5EF4-FFF2-40B4-BE49-F238E27FC236}">
                <a16:creationId xmlns:a16="http://schemas.microsoft.com/office/drawing/2014/main" id="{1CA6DDD8-D0E6-1F48-B78E-EEC141B71638}"/>
              </a:ext>
            </a:extLst>
          </p:cNvPr>
          <p:cNvSpPr/>
          <p:nvPr/>
        </p:nvSpPr>
        <p:spPr>
          <a:xfrm>
            <a:off x="2639354" y="4093285"/>
            <a:ext cx="1507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i="1" dirty="0" err="1"/>
              <a:t>Otras</a:t>
            </a:r>
            <a:r>
              <a:rPr lang="en-US" sz="1000" b="1" i="1" dirty="0"/>
              <a:t> </a:t>
            </a:r>
            <a:r>
              <a:rPr lang="en-US" sz="1000" b="1" i="1" dirty="0" err="1"/>
              <a:t>consideraciones</a:t>
            </a:r>
            <a:endParaRPr lang="en-US" sz="1000" b="1" i="1" dirty="0"/>
          </a:p>
          <a:p>
            <a:pPr algn="ctr"/>
            <a:endParaRPr lang="en-US" sz="1000" b="1" i="1" dirty="0"/>
          </a:p>
        </p:txBody>
      </p: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267DDBE3-CE84-8045-ABCF-35D9E204C437}"/>
              </a:ext>
            </a:extLst>
          </p:cNvPr>
          <p:cNvGrpSpPr/>
          <p:nvPr/>
        </p:nvGrpSpPr>
        <p:grpSpPr>
          <a:xfrm>
            <a:off x="5925974" y="6595360"/>
            <a:ext cx="141442" cy="49345"/>
            <a:chOff x="5925974" y="6595360"/>
            <a:chExt cx="141442" cy="49345"/>
          </a:xfrm>
        </p:grpSpPr>
        <p:sp>
          <p:nvSpPr>
            <p:cNvPr id="297" name="Diamond 296">
              <a:extLst>
                <a:ext uri="{FF2B5EF4-FFF2-40B4-BE49-F238E27FC236}">
                  <a16:creationId xmlns:a16="http://schemas.microsoft.com/office/drawing/2014/main" id="{45E1DB7C-BD84-B149-BF92-C5679D77DB6C}"/>
                </a:ext>
              </a:extLst>
            </p:cNvPr>
            <p:cNvSpPr/>
            <p:nvPr/>
          </p:nvSpPr>
          <p:spPr>
            <a:xfrm>
              <a:off x="5925974" y="6595360"/>
              <a:ext cx="49345" cy="49345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Diamond 297">
              <a:extLst>
                <a:ext uri="{FF2B5EF4-FFF2-40B4-BE49-F238E27FC236}">
                  <a16:creationId xmlns:a16="http://schemas.microsoft.com/office/drawing/2014/main" id="{95EC6507-904F-264C-AE3A-4E6C454BADB0}"/>
                </a:ext>
              </a:extLst>
            </p:cNvPr>
            <p:cNvSpPr/>
            <p:nvPr/>
          </p:nvSpPr>
          <p:spPr>
            <a:xfrm>
              <a:off x="5948998" y="6595360"/>
              <a:ext cx="49345" cy="49345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Diamond 298">
              <a:extLst>
                <a:ext uri="{FF2B5EF4-FFF2-40B4-BE49-F238E27FC236}">
                  <a16:creationId xmlns:a16="http://schemas.microsoft.com/office/drawing/2014/main" id="{F683AC8A-49C0-1742-9B4D-A4FD0979AC45}"/>
                </a:ext>
              </a:extLst>
            </p:cNvPr>
            <p:cNvSpPr/>
            <p:nvPr/>
          </p:nvSpPr>
          <p:spPr>
            <a:xfrm>
              <a:off x="5972022" y="6595360"/>
              <a:ext cx="49345" cy="49345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Diamond 299">
              <a:extLst>
                <a:ext uri="{FF2B5EF4-FFF2-40B4-BE49-F238E27FC236}">
                  <a16:creationId xmlns:a16="http://schemas.microsoft.com/office/drawing/2014/main" id="{ECB49DB5-4FC5-1D45-8F85-20E6E21C7A72}"/>
                </a:ext>
              </a:extLst>
            </p:cNvPr>
            <p:cNvSpPr/>
            <p:nvPr/>
          </p:nvSpPr>
          <p:spPr>
            <a:xfrm>
              <a:off x="5995046" y="6595360"/>
              <a:ext cx="49345" cy="49345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Diamond 300">
              <a:extLst>
                <a:ext uri="{FF2B5EF4-FFF2-40B4-BE49-F238E27FC236}">
                  <a16:creationId xmlns:a16="http://schemas.microsoft.com/office/drawing/2014/main" id="{D4AA52CE-0432-9B41-B390-EDF42FB91793}"/>
                </a:ext>
              </a:extLst>
            </p:cNvPr>
            <p:cNvSpPr/>
            <p:nvPr/>
          </p:nvSpPr>
          <p:spPr>
            <a:xfrm>
              <a:off x="6018071" y="6595360"/>
              <a:ext cx="49345" cy="49345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A98C0936-2D11-574D-8D7C-BE27E9FA27F7}"/>
              </a:ext>
            </a:extLst>
          </p:cNvPr>
          <p:cNvGrpSpPr/>
          <p:nvPr/>
        </p:nvGrpSpPr>
        <p:grpSpPr>
          <a:xfrm>
            <a:off x="5924694" y="6717024"/>
            <a:ext cx="141442" cy="49345"/>
            <a:chOff x="5925974" y="6595360"/>
            <a:chExt cx="141442" cy="49345"/>
          </a:xfrm>
        </p:grpSpPr>
        <p:sp>
          <p:nvSpPr>
            <p:cNvPr id="304" name="Diamond 303">
              <a:extLst>
                <a:ext uri="{FF2B5EF4-FFF2-40B4-BE49-F238E27FC236}">
                  <a16:creationId xmlns:a16="http://schemas.microsoft.com/office/drawing/2014/main" id="{2F5CCB3B-0D7F-5B4A-9F46-A070FEF5AC43}"/>
                </a:ext>
              </a:extLst>
            </p:cNvPr>
            <p:cNvSpPr/>
            <p:nvPr/>
          </p:nvSpPr>
          <p:spPr>
            <a:xfrm>
              <a:off x="5925974" y="6595360"/>
              <a:ext cx="49345" cy="49345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Diamond 304">
              <a:extLst>
                <a:ext uri="{FF2B5EF4-FFF2-40B4-BE49-F238E27FC236}">
                  <a16:creationId xmlns:a16="http://schemas.microsoft.com/office/drawing/2014/main" id="{AB044635-704B-B042-AE77-7A2B5FC4BBA1}"/>
                </a:ext>
              </a:extLst>
            </p:cNvPr>
            <p:cNvSpPr/>
            <p:nvPr/>
          </p:nvSpPr>
          <p:spPr>
            <a:xfrm>
              <a:off x="5948998" y="6595360"/>
              <a:ext cx="49345" cy="49345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Diamond 305">
              <a:extLst>
                <a:ext uri="{FF2B5EF4-FFF2-40B4-BE49-F238E27FC236}">
                  <a16:creationId xmlns:a16="http://schemas.microsoft.com/office/drawing/2014/main" id="{B521AFBE-FE00-CC49-9B4A-1F66D1F217D9}"/>
                </a:ext>
              </a:extLst>
            </p:cNvPr>
            <p:cNvSpPr/>
            <p:nvPr/>
          </p:nvSpPr>
          <p:spPr>
            <a:xfrm>
              <a:off x="5972022" y="6595360"/>
              <a:ext cx="49345" cy="49345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Diamond 306">
              <a:extLst>
                <a:ext uri="{FF2B5EF4-FFF2-40B4-BE49-F238E27FC236}">
                  <a16:creationId xmlns:a16="http://schemas.microsoft.com/office/drawing/2014/main" id="{6858D079-15A5-E04E-95B0-B3AAEF062D38}"/>
                </a:ext>
              </a:extLst>
            </p:cNvPr>
            <p:cNvSpPr/>
            <p:nvPr/>
          </p:nvSpPr>
          <p:spPr>
            <a:xfrm>
              <a:off x="5995046" y="6595360"/>
              <a:ext cx="49345" cy="49345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Diamond 307">
              <a:extLst>
                <a:ext uri="{FF2B5EF4-FFF2-40B4-BE49-F238E27FC236}">
                  <a16:creationId xmlns:a16="http://schemas.microsoft.com/office/drawing/2014/main" id="{EF861732-3658-7246-9ADE-6CDA0D597F88}"/>
                </a:ext>
              </a:extLst>
            </p:cNvPr>
            <p:cNvSpPr/>
            <p:nvPr/>
          </p:nvSpPr>
          <p:spPr>
            <a:xfrm>
              <a:off x="6018071" y="6595360"/>
              <a:ext cx="49345" cy="49345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" name="Freeform 308">
            <a:extLst>
              <a:ext uri="{FF2B5EF4-FFF2-40B4-BE49-F238E27FC236}">
                <a16:creationId xmlns:a16="http://schemas.microsoft.com/office/drawing/2014/main" id="{667ABCE5-5190-E246-97F7-5F329C408FA0}"/>
              </a:ext>
            </a:extLst>
          </p:cNvPr>
          <p:cNvSpPr/>
          <p:nvPr/>
        </p:nvSpPr>
        <p:spPr>
          <a:xfrm rot="9505503" flipH="1" flipV="1">
            <a:off x="5926545" y="3359745"/>
            <a:ext cx="488521" cy="82547"/>
          </a:xfrm>
          <a:custGeom>
            <a:avLst/>
            <a:gdLst>
              <a:gd name="connsiteX0" fmla="*/ 471340 w 471340"/>
              <a:gd name="connsiteY0" fmla="*/ 207900 h 207900"/>
              <a:gd name="connsiteX1" fmla="*/ 216816 w 471340"/>
              <a:gd name="connsiteY1" fmla="*/ 511 h 207900"/>
              <a:gd name="connsiteX2" fmla="*/ 0 w 471340"/>
              <a:gd name="connsiteY2" fmla="*/ 160766 h 2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340" h="207900">
                <a:moveTo>
                  <a:pt x="471340" y="207900"/>
                </a:moveTo>
                <a:cubicBezTo>
                  <a:pt x="383356" y="108133"/>
                  <a:pt x="295373" y="8367"/>
                  <a:pt x="216816" y="511"/>
                </a:cubicBezTo>
                <a:cubicBezTo>
                  <a:pt x="138259" y="-7345"/>
                  <a:pt x="69129" y="76710"/>
                  <a:pt x="0" y="160766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BAA5363A-3308-024D-8B7C-BC25E6DDF8AC}"/>
              </a:ext>
            </a:extLst>
          </p:cNvPr>
          <p:cNvSpPr/>
          <p:nvPr/>
        </p:nvSpPr>
        <p:spPr>
          <a:xfrm>
            <a:off x="6426851" y="3152688"/>
            <a:ext cx="1774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err="1"/>
              <a:t>Aprender</a:t>
            </a:r>
            <a:r>
              <a:rPr lang="en-US" sz="900" i="1" dirty="0"/>
              <a:t> </a:t>
            </a:r>
            <a:r>
              <a:rPr lang="en-US" sz="900" i="1" dirty="0" err="1"/>
              <a:t>el</a:t>
            </a:r>
            <a:r>
              <a:rPr lang="en-US" sz="900" i="1" dirty="0"/>
              <a:t> </a:t>
            </a:r>
            <a:r>
              <a:rPr lang="en-US" sz="900" i="1" dirty="0" err="1"/>
              <a:t>código</a:t>
            </a:r>
            <a:r>
              <a:rPr lang="en-US" sz="900" i="1" dirty="0"/>
              <a:t> de </a:t>
            </a:r>
            <a:r>
              <a:rPr lang="en-US" sz="900" i="1" dirty="0" err="1"/>
              <a:t>colores</a:t>
            </a:r>
            <a:r>
              <a:rPr lang="en-US" sz="900" i="1" dirty="0"/>
              <a:t> para </a:t>
            </a:r>
            <a:r>
              <a:rPr lang="en-US" sz="900" i="1" dirty="0" err="1"/>
              <a:t>identificar</a:t>
            </a:r>
            <a:r>
              <a:rPr lang="en-US" sz="900" i="1" dirty="0"/>
              <a:t> las VP </a:t>
            </a:r>
            <a:r>
              <a:rPr lang="en-US" sz="900" i="1" dirty="0" err="1"/>
              <a:t>rápido</a:t>
            </a:r>
            <a:endParaRPr lang="en-US" sz="900" i="1" dirty="0"/>
          </a:p>
        </p:txBody>
      </p: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8BC9D54A-CFEB-E246-94AD-FB93759454E1}"/>
              </a:ext>
            </a:extLst>
          </p:cNvPr>
          <p:cNvGrpSpPr/>
          <p:nvPr/>
        </p:nvGrpSpPr>
        <p:grpSpPr>
          <a:xfrm>
            <a:off x="7800961" y="5611965"/>
            <a:ext cx="92452" cy="127136"/>
            <a:chOff x="3295752" y="5329928"/>
            <a:chExt cx="92452" cy="127136"/>
          </a:xfrm>
        </p:grpSpPr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F49B1E42-DCDA-5F4F-83F5-F138C493BCF0}"/>
                </a:ext>
              </a:extLst>
            </p:cNvPr>
            <p:cNvSpPr/>
            <p:nvPr/>
          </p:nvSpPr>
          <p:spPr>
            <a:xfrm>
              <a:off x="3318795" y="5329928"/>
              <a:ext cx="44009" cy="127135"/>
            </a:xfrm>
            <a:custGeom>
              <a:avLst/>
              <a:gdLst>
                <a:gd name="connsiteX0" fmla="*/ 44009 w 44009"/>
                <a:gd name="connsiteY0" fmla="*/ 0 h 127135"/>
                <a:gd name="connsiteX1" fmla="*/ 0 w 44009"/>
                <a:gd name="connsiteY1" fmla="*/ 44009 h 127135"/>
                <a:gd name="connsiteX2" fmla="*/ 39118 w 44009"/>
                <a:gd name="connsiteY2" fmla="*/ 83127 h 127135"/>
                <a:gd name="connsiteX3" fmla="*/ 0 w 44009"/>
                <a:gd name="connsiteY3" fmla="*/ 127135 h 12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09" h="127135">
                  <a:moveTo>
                    <a:pt x="44009" y="0"/>
                  </a:moveTo>
                  <a:lnTo>
                    <a:pt x="0" y="44009"/>
                  </a:lnTo>
                  <a:lnTo>
                    <a:pt x="39118" y="83127"/>
                  </a:lnTo>
                  <a:lnTo>
                    <a:pt x="0" y="127135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74CA880B-22C6-DF47-98D0-C89E4A602B70}"/>
                </a:ext>
              </a:extLst>
            </p:cNvPr>
            <p:cNvSpPr/>
            <p:nvPr/>
          </p:nvSpPr>
          <p:spPr>
            <a:xfrm>
              <a:off x="3295752" y="5329929"/>
              <a:ext cx="44009" cy="127135"/>
            </a:xfrm>
            <a:custGeom>
              <a:avLst/>
              <a:gdLst>
                <a:gd name="connsiteX0" fmla="*/ 44009 w 44009"/>
                <a:gd name="connsiteY0" fmla="*/ 0 h 127135"/>
                <a:gd name="connsiteX1" fmla="*/ 0 w 44009"/>
                <a:gd name="connsiteY1" fmla="*/ 44009 h 127135"/>
                <a:gd name="connsiteX2" fmla="*/ 39118 w 44009"/>
                <a:gd name="connsiteY2" fmla="*/ 83127 h 127135"/>
                <a:gd name="connsiteX3" fmla="*/ 0 w 44009"/>
                <a:gd name="connsiteY3" fmla="*/ 127135 h 12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09" h="127135">
                  <a:moveTo>
                    <a:pt x="44009" y="0"/>
                  </a:moveTo>
                  <a:lnTo>
                    <a:pt x="0" y="44009"/>
                  </a:lnTo>
                  <a:lnTo>
                    <a:pt x="39118" y="83127"/>
                  </a:lnTo>
                  <a:lnTo>
                    <a:pt x="0" y="12713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A378D628-5FF5-BA4E-8DFB-75999BC8AA0F}"/>
                </a:ext>
              </a:extLst>
            </p:cNvPr>
            <p:cNvSpPr/>
            <p:nvPr/>
          </p:nvSpPr>
          <p:spPr>
            <a:xfrm>
              <a:off x="3344195" y="5329928"/>
              <a:ext cx="44009" cy="127135"/>
            </a:xfrm>
            <a:custGeom>
              <a:avLst/>
              <a:gdLst>
                <a:gd name="connsiteX0" fmla="*/ 44009 w 44009"/>
                <a:gd name="connsiteY0" fmla="*/ 0 h 127135"/>
                <a:gd name="connsiteX1" fmla="*/ 0 w 44009"/>
                <a:gd name="connsiteY1" fmla="*/ 44009 h 127135"/>
                <a:gd name="connsiteX2" fmla="*/ 39118 w 44009"/>
                <a:gd name="connsiteY2" fmla="*/ 83127 h 127135"/>
                <a:gd name="connsiteX3" fmla="*/ 0 w 44009"/>
                <a:gd name="connsiteY3" fmla="*/ 127135 h 12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09" h="127135">
                  <a:moveTo>
                    <a:pt x="44009" y="0"/>
                  </a:moveTo>
                  <a:lnTo>
                    <a:pt x="0" y="44009"/>
                  </a:lnTo>
                  <a:lnTo>
                    <a:pt x="39118" y="83127"/>
                  </a:lnTo>
                  <a:lnTo>
                    <a:pt x="0" y="12713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0140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768</Words>
  <Application>Microsoft Office PowerPoint</Application>
  <PresentationFormat>Carta (216 x 279 mm)</PresentationFormat>
  <Paragraphs>101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Calibri</vt:lpstr>
      <vt:lpstr>Calibri Light</vt:lpstr>
      <vt:lpstr>Cambria Math</vt:lpstr>
      <vt:lpstr>Corbel</vt:lpstr>
      <vt:lpstr>Futura Condensed Medium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Martín Hunter</cp:lastModifiedBy>
  <cp:revision>46</cp:revision>
  <dcterms:created xsi:type="dcterms:W3CDTF">2021-10-03T18:03:20Z</dcterms:created>
  <dcterms:modified xsi:type="dcterms:W3CDTF">2021-10-04T20:12:25Z</dcterms:modified>
</cp:coreProperties>
</file>